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312" r:id="rId4"/>
    <p:sldId id="258" r:id="rId5"/>
    <p:sldId id="315" r:id="rId6"/>
    <p:sldId id="316" r:id="rId7"/>
    <p:sldId id="314" r:id="rId8"/>
    <p:sldId id="317" r:id="rId9"/>
    <p:sldId id="304" r:id="rId10"/>
    <p:sldId id="318" r:id="rId11"/>
    <p:sldId id="320" r:id="rId12"/>
    <p:sldId id="321" r:id="rId13"/>
    <p:sldId id="277"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p:restoredTop sz="94663"/>
  </p:normalViewPr>
  <p:slideViewPr>
    <p:cSldViewPr snapToGrid="0" snapToObjects="1">
      <p:cViewPr varScale="1">
        <p:scale>
          <a:sx n="71" d="100"/>
          <a:sy n="71" d="100"/>
        </p:scale>
        <p:origin x="66"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F49A61-8F79-45E5-991D-29576DECA110}" type="datetimeFigureOut">
              <a:rPr lang="en-US" smtClean="0"/>
              <a:t>6/20/2022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2A48B-719F-4E07-908E-1866DFB3DF9E}" type="slidenum">
              <a:rPr lang="en-US" smtClean="0"/>
              <a:t>‹#›</a:t>
            </a:fld>
            <a:endParaRPr lang="en-US"/>
          </a:p>
        </p:txBody>
      </p:sp>
    </p:spTree>
    <p:extLst>
      <p:ext uri="{BB962C8B-B14F-4D97-AF65-F5344CB8AC3E}">
        <p14:creationId xmlns:p14="http://schemas.microsoft.com/office/powerpoint/2010/main" val="2187096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3AEFD-D5DE-2648-B9A3-B2003C256F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E5C93F-0F67-9649-892E-E024BC6B2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A8D118-4D88-364B-882C-238E95EFF8E2}"/>
              </a:ext>
            </a:extLst>
          </p:cNvPr>
          <p:cNvSpPr>
            <a:spLocks noGrp="1"/>
          </p:cNvSpPr>
          <p:nvPr>
            <p:ph type="dt" sz="half" idx="10"/>
          </p:nvPr>
        </p:nvSpPr>
        <p:spPr/>
        <p:txBody>
          <a:bodyPr/>
          <a:lstStyle/>
          <a:p>
            <a:fld id="{CEE80A70-3D7C-4C55-BCCD-DA0918668617}" type="datetime1">
              <a:rPr lang="en-US" smtClean="0"/>
              <a:t>6/20/2022</a:t>
            </a:fld>
            <a:endParaRPr lang="en-US"/>
          </a:p>
        </p:txBody>
      </p:sp>
      <p:sp>
        <p:nvSpPr>
          <p:cNvPr id="5" name="Footer Placeholder 4">
            <a:extLst>
              <a:ext uri="{FF2B5EF4-FFF2-40B4-BE49-F238E27FC236}">
                <a16:creationId xmlns:a16="http://schemas.microsoft.com/office/drawing/2014/main" id="{6EFA0766-50A7-1E49-B1D3-A81137D5CADC}"/>
              </a:ext>
            </a:extLst>
          </p:cNvPr>
          <p:cNvSpPr>
            <a:spLocks noGrp="1"/>
          </p:cNvSpPr>
          <p:nvPr>
            <p:ph type="ftr" sz="quarter" idx="11"/>
          </p:nvPr>
        </p:nvSpPr>
        <p:spPr/>
        <p:txBody>
          <a:bodyPr/>
          <a:lstStyle/>
          <a:p>
            <a:r>
              <a:rPr lang="en-US" smtClean="0"/>
              <a:t>NCDA Annual Conference      June 22 - 24, 2022</a:t>
            </a:r>
            <a:endParaRPr lang="en-US"/>
          </a:p>
        </p:txBody>
      </p:sp>
      <p:sp>
        <p:nvSpPr>
          <p:cNvPr id="6" name="Slide Number Placeholder 5">
            <a:extLst>
              <a:ext uri="{FF2B5EF4-FFF2-40B4-BE49-F238E27FC236}">
                <a16:creationId xmlns:a16="http://schemas.microsoft.com/office/drawing/2014/main" id="{63934925-0095-2B49-804D-BEEC8C53B767}"/>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1099874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F8AE-ACBD-9440-A714-0434DC2D7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886187-2542-ED4C-A3DC-C874FCC1D3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E94FF-E7D2-A948-8519-61740A014021}"/>
              </a:ext>
            </a:extLst>
          </p:cNvPr>
          <p:cNvSpPr>
            <a:spLocks noGrp="1"/>
          </p:cNvSpPr>
          <p:nvPr>
            <p:ph type="dt" sz="half" idx="10"/>
          </p:nvPr>
        </p:nvSpPr>
        <p:spPr/>
        <p:txBody>
          <a:bodyPr/>
          <a:lstStyle/>
          <a:p>
            <a:fld id="{C854DFEC-09C9-4251-9E09-ACE92F3C465B}" type="datetime1">
              <a:rPr lang="en-US" smtClean="0"/>
              <a:t>6/20/2022</a:t>
            </a:fld>
            <a:endParaRPr lang="en-US"/>
          </a:p>
        </p:txBody>
      </p:sp>
      <p:sp>
        <p:nvSpPr>
          <p:cNvPr id="5" name="Footer Placeholder 4">
            <a:extLst>
              <a:ext uri="{FF2B5EF4-FFF2-40B4-BE49-F238E27FC236}">
                <a16:creationId xmlns:a16="http://schemas.microsoft.com/office/drawing/2014/main" id="{69983077-4F33-8E48-AD4D-1CBF0DE040C6}"/>
              </a:ext>
            </a:extLst>
          </p:cNvPr>
          <p:cNvSpPr>
            <a:spLocks noGrp="1"/>
          </p:cNvSpPr>
          <p:nvPr>
            <p:ph type="ftr" sz="quarter" idx="11"/>
          </p:nvPr>
        </p:nvSpPr>
        <p:spPr/>
        <p:txBody>
          <a:bodyPr/>
          <a:lstStyle/>
          <a:p>
            <a:r>
              <a:rPr lang="en-US" smtClean="0"/>
              <a:t>NCDA Annual Conference      June 22 - 24, 2022</a:t>
            </a:r>
            <a:endParaRPr lang="en-US"/>
          </a:p>
        </p:txBody>
      </p:sp>
      <p:sp>
        <p:nvSpPr>
          <p:cNvPr id="6" name="Slide Number Placeholder 5">
            <a:extLst>
              <a:ext uri="{FF2B5EF4-FFF2-40B4-BE49-F238E27FC236}">
                <a16:creationId xmlns:a16="http://schemas.microsoft.com/office/drawing/2014/main" id="{A03E4628-F9D8-5842-813A-3A838939A0C4}"/>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3018468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F50855-D8D8-F74E-97D4-88ADAE4467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8CC5FE-BA72-7743-AB9E-AA61A0290F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5DA58-37F6-C642-A44F-F3E5384307CD}"/>
              </a:ext>
            </a:extLst>
          </p:cNvPr>
          <p:cNvSpPr>
            <a:spLocks noGrp="1"/>
          </p:cNvSpPr>
          <p:nvPr>
            <p:ph type="dt" sz="half" idx="10"/>
          </p:nvPr>
        </p:nvSpPr>
        <p:spPr/>
        <p:txBody>
          <a:bodyPr/>
          <a:lstStyle/>
          <a:p>
            <a:fld id="{1538AD16-4786-474E-8FA5-09787CE36CE7}" type="datetime1">
              <a:rPr lang="en-US" smtClean="0"/>
              <a:t>6/20/2022</a:t>
            </a:fld>
            <a:endParaRPr lang="en-US"/>
          </a:p>
        </p:txBody>
      </p:sp>
      <p:sp>
        <p:nvSpPr>
          <p:cNvPr id="5" name="Footer Placeholder 4">
            <a:extLst>
              <a:ext uri="{FF2B5EF4-FFF2-40B4-BE49-F238E27FC236}">
                <a16:creationId xmlns:a16="http://schemas.microsoft.com/office/drawing/2014/main" id="{725C7A6F-68C7-6747-A82A-4269E23E2328}"/>
              </a:ext>
            </a:extLst>
          </p:cNvPr>
          <p:cNvSpPr>
            <a:spLocks noGrp="1"/>
          </p:cNvSpPr>
          <p:nvPr>
            <p:ph type="ftr" sz="quarter" idx="11"/>
          </p:nvPr>
        </p:nvSpPr>
        <p:spPr/>
        <p:txBody>
          <a:bodyPr/>
          <a:lstStyle/>
          <a:p>
            <a:r>
              <a:rPr lang="en-US" smtClean="0"/>
              <a:t>NCDA Annual Conference      June 22 - 24, 2022</a:t>
            </a:r>
            <a:endParaRPr lang="en-US"/>
          </a:p>
        </p:txBody>
      </p:sp>
      <p:sp>
        <p:nvSpPr>
          <p:cNvPr id="6" name="Slide Number Placeholder 5">
            <a:extLst>
              <a:ext uri="{FF2B5EF4-FFF2-40B4-BE49-F238E27FC236}">
                <a16:creationId xmlns:a16="http://schemas.microsoft.com/office/drawing/2014/main" id="{8B7E98E2-1FE8-354D-92BA-67E189BFC2E2}"/>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156889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170F-8DD9-2148-83DB-A33552E23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B192E-066C-E545-BEFA-454745DAE5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68E15-4ACA-8D45-98A9-3F50D415FE82}"/>
              </a:ext>
            </a:extLst>
          </p:cNvPr>
          <p:cNvSpPr>
            <a:spLocks noGrp="1"/>
          </p:cNvSpPr>
          <p:nvPr>
            <p:ph type="dt" sz="half" idx="10"/>
          </p:nvPr>
        </p:nvSpPr>
        <p:spPr/>
        <p:txBody>
          <a:bodyPr/>
          <a:lstStyle/>
          <a:p>
            <a:fld id="{F7713510-AAEA-4A2C-91E5-D6C24E1797F3}" type="datetime1">
              <a:rPr lang="en-US" smtClean="0"/>
              <a:t>6/20/2022</a:t>
            </a:fld>
            <a:endParaRPr lang="en-US"/>
          </a:p>
        </p:txBody>
      </p:sp>
      <p:sp>
        <p:nvSpPr>
          <p:cNvPr id="5" name="Footer Placeholder 4">
            <a:extLst>
              <a:ext uri="{FF2B5EF4-FFF2-40B4-BE49-F238E27FC236}">
                <a16:creationId xmlns:a16="http://schemas.microsoft.com/office/drawing/2014/main" id="{BC054BA2-2540-A64C-B2DF-3CA9C694DA67}"/>
              </a:ext>
            </a:extLst>
          </p:cNvPr>
          <p:cNvSpPr>
            <a:spLocks noGrp="1"/>
          </p:cNvSpPr>
          <p:nvPr>
            <p:ph type="ftr" sz="quarter" idx="11"/>
          </p:nvPr>
        </p:nvSpPr>
        <p:spPr/>
        <p:txBody>
          <a:bodyPr/>
          <a:lstStyle/>
          <a:p>
            <a:r>
              <a:rPr lang="en-US" smtClean="0"/>
              <a:t>NCDA Annual Conference      June 22 - 24, 2022</a:t>
            </a:r>
            <a:endParaRPr lang="en-US"/>
          </a:p>
        </p:txBody>
      </p:sp>
      <p:sp>
        <p:nvSpPr>
          <p:cNvPr id="6" name="Slide Number Placeholder 5">
            <a:extLst>
              <a:ext uri="{FF2B5EF4-FFF2-40B4-BE49-F238E27FC236}">
                <a16:creationId xmlns:a16="http://schemas.microsoft.com/office/drawing/2014/main" id="{430CCA9A-1B0A-684C-AE01-C71F23ACC2E2}"/>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181955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18807-0876-E14E-B945-14A479188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BE8E67-895C-CB4D-94E1-9CD9A5509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930F9B-9E18-124C-95A8-2D4C239B1356}"/>
              </a:ext>
            </a:extLst>
          </p:cNvPr>
          <p:cNvSpPr>
            <a:spLocks noGrp="1"/>
          </p:cNvSpPr>
          <p:nvPr>
            <p:ph type="dt" sz="half" idx="10"/>
          </p:nvPr>
        </p:nvSpPr>
        <p:spPr/>
        <p:txBody>
          <a:bodyPr/>
          <a:lstStyle/>
          <a:p>
            <a:fld id="{43007380-37EF-4014-A2D0-FF87F7314D46}" type="datetime1">
              <a:rPr lang="en-US" smtClean="0"/>
              <a:t>6/20/2022</a:t>
            </a:fld>
            <a:endParaRPr lang="en-US"/>
          </a:p>
        </p:txBody>
      </p:sp>
      <p:sp>
        <p:nvSpPr>
          <p:cNvPr id="5" name="Footer Placeholder 4">
            <a:extLst>
              <a:ext uri="{FF2B5EF4-FFF2-40B4-BE49-F238E27FC236}">
                <a16:creationId xmlns:a16="http://schemas.microsoft.com/office/drawing/2014/main" id="{B1DFCE29-1865-824D-897C-FB4B143738DD}"/>
              </a:ext>
            </a:extLst>
          </p:cNvPr>
          <p:cNvSpPr>
            <a:spLocks noGrp="1"/>
          </p:cNvSpPr>
          <p:nvPr>
            <p:ph type="ftr" sz="quarter" idx="11"/>
          </p:nvPr>
        </p:nvSpPr>
        <p:spPr/>
        <p:txBody>
          <a:bodyPr/>
          <a:lstStyle/>
          <a:p>
            <a:r>
              <a:rPr lang="en-US" smtClean="0"/>
              <a:t>NCDA Annual Conference      June 22 - 24, 2022</a:t>
            </a:r>
            <a:endParaRPr lang="en-US"/>
          </a:p>
        </p:txBody>
      </p:sp>
      <p:sp>
        <p:nvSpPr>
          <p:cNvPr id="6" name="Slide Number Placeholder 5">
            <a:extLst>
              <a:ext uri="{FF2B5EF4-FFF2-40B4-BE49-F238E27FC236}">
                <a16:creationId xmlns:a16="http://schemas.microsoft.com/office/drawing/2014/main" id="{4718B3E7-2C54-2B46-BB1D-040C940B51D8}"/>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388245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6483-F543-444E-8079-153C2CC3CF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81DFD-D0C7-1E42-8449-7E6C38379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84AC0E-66F8-2A4C-AB80-9F20A0B55A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49B391-11E8-7840-B5D7-3D7D86C3DE6F}"/>
              </a:ext>
            </a:extLst>
          </p:cNvPr>
          <p:cNvSpPr>
            <a:spLocks noGrp="1"/>
          </p:cNvSpPr>
          <p:nvPr>
            <p:ph type="dt" sz="half" idx="10"/>
          </p:nvPr>
        </p:nvSpPr>
        <p:spPr/>
        <p:txBody>
          <a:bodyPr/>
          <a:lstStyle/>
          <a:p>
            <a:fld id="{5FCFEC8D-A926-47C5-9EC7-EC2D99A60B01}" type="datetime1">
              <a:rPr lang="en-US" smtClean="0"/>
              <a:t>6/20/2022</a:t>
            </a:fld>
            <a:endParaRPr lang="en-US"/>
          </a:p>
        </p:txBody>
      </p:sp>
      <p:sp>
        <p:nvSpPr>
          <p:cNvPr id="6" name="Footer Placeholder 5">
            <a:extLst>
              <a:ext uri="{FF2B5EF4-FFF2-40B4-BE49-F238E27FC236}">
                <a16:creationId xmlns:a16="http://schemas.microsoft.com/office/drawing/2014/main" id="{38358516-749D-AC4A-B35A-D6BEAEBA39E7}"/>
              </a:ext>
            </a:extLst>
          </p:cNvPr>
          <p:cNvSpPr>
            <a:spLocks noGrp="1"/>
          </p:cNvSpPr>
          <p:nvPr>
            <p:ph type="ftr" sz="quarter" idx="11"/>
          </p:nvPr>
        </p:nvSpPr>
        <p:spPr/>
        <p:txBody>
          <a:bodyPr/>
          <a:lstStyle/>
          <a:p>
            <a:r>
              <a:rPr lang="en-US" smtClean="0"/>
              <a:t>NCDA Annual Conference      June 22 - 24, 2022</a:t>
            </a:r>
            <a:endParaRPr lang="en-US"/>
          </a:p>
        </p:txBody>
      </p:sp>
      <p:sp>
        <p:nvSpPr>
          <p:cNvPr id="7" name="Slide Number Placeholder 6">
            <a:extLst>
              <a:ext uri="{FF2B5EF4-FFF2-40B4-BE49-F238E27FC236}">
                <a16:creationId xmlns:a16="http://schemas.microsoft.com/office/drawing/2014/main" id="{EBBDB986-EA88-EF47-8D90-161A88D9FF93}"/>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3448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E158-F2CC-2447-848C-D4B184E7D9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7C7A7E-E14F-054E-AFD7-372884D95B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0188CD-71D7-DB40-A0EE-7F5B4130C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44820E-6812-ED44-81FA-4EADECD2C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B48A4-D8A1-8849-ABE3-00571D3200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A31262-DB2A-3C44-86D9-B1027A35A071}"/>
              </a:ext>
            </a:extLst>
          </p:cNvPr>
          <p:cNvSpPr>
            <a:spLocks noGrp="1"/>
          </p:cNvSpPr>
          <p:nvPr>
            <p:ph type="dt" sz="half" idx="10"/>
          </p:nvPr>
        </p:nvSpPr>
        <p:spPr/>
        <p:txBody>
          <a:bodyPr/>
          <a:lstStyle/>
          <a:p>
            <a:fld id="{CD854851-9B22-468E-8339-8C67BC33AB81}" type="datetime1">
              <a:rPr lang="en-US" smtClean="0"/>
              <a:t>6/20/2022</a:t>
            </a:fld>
            <a:endParaRPr lang="en-US"/>
          </a:p>
        </p:txBody>
      </p:sp>
      <p:sp>
        <p:nvSpPr>
          <p:cNvPr id="8" name="Footer Placeholder 7">
            <a:extLst>
              <a:ext uri="{FF2B5EF4-FFF2-40B4-BE49-F238E27FC236}">
                <a16:creationId xmlns:a16="http://schemas.microsoft.com/office/drawing/2014/main" id="{82543524-B268-F346-A910-09565A046A53}"/>
              </a:ext>
            </a:extLst>
          </p:cNvPr>
          <p:cNvSpPr>
            <a:spLocks noGrp="1"/>
          </p:cNvSpPr>
          <p:nvPr>
            <p:ph type="ftr" sz="quarter" idx="11"/>
          </p:nvPr>
        </p:nvSpPr>
        <p:spPr/>
        <p:txBody>
          <a:bodyPr/>
          <a:lstStyle/>
          <a:p>
            <a:r>
              <a:rPr lang="en-US" smtClean="0"/>
              <a:t>NCDA Annual Conference      June 22 - 24, 2022</a:t>
            </a:r>
            <a:endParaRPr lang="en-US"/>
          </a:p>
        </p:txBody>
      </p:sp>
      <p:sp>
        <p:nvSpPr>
          <p:cNvPr id="9" name="Slide Number Placeholder 8">
            <a:extLst>
              <a:ext uri="{FF2B5EF4-FFF2-40B4-BE49-F238E27FC236}">
                <a16:creationId xmlns:a16="http://schemas.microsoft.com/office/drawing/2014/main" id="{0AE0936B-E01C-9946-9937-B310D295209A}"/>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166912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13190-E17B-C142-80AE-08C02FC7E2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7B0020-C838-634A-A7C7-CAAAAC972D8A}"/>
              </a:ext>
            </a:extLst>
          </p:cNvPr>
          <p:cNvSpPr>
            <a:spLocks noGrp="1"/>
          </p:cNvSpPr>
          <p:nvPr>
            <p:ph type="dt" sz="half" idx="10"/>
          </p:nvPr>
        </p:nvSpPr>
        <p:spPr/>
        <p:txBody>
          <a:bodyPr/>
          <a:lstStyle/>
          <a:p>
            <a:fld id="{92839388-E0C5-4AB4-9838-B588971C3115}" type="datetime1">
              <a:rPr lang="en-US" smtClean="0"/>
              <a:t>6/20/2022</a:t>
            </a:fld>
            <a:endParaRPr lang="en-US"/>
          </a:p>
        </p:txBody>
      </p:sp>
      <p:sp>
        <p:nvSpPr>
          <p:cNvPr id="4" name="Footer Placeholder 3">
            <a:extLst>
              <a:ext uri="{FF2B5EF4-FFF2-40B4-BE49-F238E27FC236}">
                <a16:creationId xmlns:a16="http://schemas.microsoft.com/office/drawing/2014/main" id="{B3D9149C-A57C-3C46-A422-4F8F074CE226}"/>
              </a:ext>
            </a:extLst>
          </p:cNvPr>
          <p:cNvSpPr>
            <a:spLocks noGrp="1"/>
          </p:cNvSpPr>
          <p:nvPr>
            <p:ph type="ftr" sz="quarter" idx="11"/>
          </p:nvPr>
        </p:nvSpPr>
        <p:spPr/>
        <p:txBody>
          <a:bodyPr/>
          <a:lstStyle/>
          <a:p>
            <a:r>
              <a:rPr lang="en-US" smtClean="0"/>
              <a:t>NCDA Annual Conference      June 22 - 24, 2022</a:t>
            </a:r>
            <a:endParaRPr lang="en-US"/>
          </a:p>
        </p:txBody>
      </p:sp>
      <p:sp>
        <p:nvSpPr>
          <p:cNvPr id="5" name="Slide Number Placeholder 4">
            <a:extLst>
              <a:ext uri="{FF2B5EF4-FFF2-40B4-BE49-F238E27FC236}">
                <a16:creationId xmlns:a16="http://schemas.microsoft.com/office/drawing/2014/main" id="{D948CC87-C0B3-6D4D-A8B7-7323F450FB91}"/>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281726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FEA98-DEE9-AB48-8C72-1EAAAE304090}"/>
              </a:ext>
            </a:extLst>
          </p:cNvPr>
          <p:cNvSpPr>
            <a:spLocks noGrp="1"/>
          </p:cNvSpPr>
          <p:nvPr>
            <p:ph type="dt" sz="half" idx="10"/>
          </p:nvPr>
        </p:nvSpPr>
        <p:spPr/>
        <p:txBody>
          <a:bodyPr/>
          <a:lstStyle/>
          <a:p>
            <a:fld id="{D1A7541A-B150-4FC6-B94C-5FBE0CDF9250}" type="datetime1">
              <a:rPr lang="en-US" smtClean="0"/>
              <a:t>6/20/2022</a:t>
            </a:fld>
            <a:endParaRPr lang="en-US"/>
          </a:p>
        </p:txBody>
      </p:sp>
      <p:sp>
        <p:nvSpPr>
          <p:cNvPr id="3" name="Footer Placeholder 2">
            <a:extLst>
              <a:ext uri="{FF2B5EF4-FFF2-40B4-BE49-F238E27FC236}">
                <a16:creationId xmlns:a16="http://schemas.microsoft.com/office/drawing/2014/main" id="{734A8097-92B1-CC44-9F2B-07C49C99630A}"/>
              </a:ext>
            </a:extLst>
          </p:cNvPr>
          <p:cNvSpPr>
            <a:spLocks noGrp="1"/>
          </p:cNvSpPr>
          <p:nvPr>
            <p:ph type="ftr" sz="quarter" idx="11"/>
          </p:nvPr>
        </p:nvSpPr>
        <p:spPr/>
        <p:txBody>
          <a:bodyPr/>
          <a:lstStyle/>
          <a:p>
            <a:r>
              <a:rPr lang="en-US" smtClean="0"/>
              <a:t>NCDA Annual Conference      June 22 - 24, 2022</a:t>
            </a:r>
            <a:endParaRPr lang="en-US"/>
          </a:p>
        </p:txBody>
      </p:sp>
      <p:sp>
        <p:nvSpPr>
          <p:cNvPr id="4" name="Slide Number Placeholder 3">
            <a:extLst>
              <a:ext uri="{FF2B5EF4-FFF2-40B4-BE49-F238E27FC236}">
                <a16:creationId xmlns:a16="http://schemas.microsoft.com/office/drawing/2014/main" id="{381D5E5F-6EF4-7C43-87E3-9FD5EE7229E7}"/>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3219363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536D-3904-994D-A77F-B8C6F7A0B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A3DF99-56A0-B04E-898E-5525A3083C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4DB9AF-0744-7746-93D0-AD480ED9C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8685E7-BB08-EE48-AB83-8A66EF1BCEDE}"/>
              </a:ext>
            </a:extLst>
          </p:cNvPr>
          <p:cNvSpPr>
            <a:spLocks noGrp="1"/>
          </p:cNvSpPr>
          <p:nvPr>
            <p:ph type="dt" sz="half" idx="10"/>
          </p:nvPr>
        </p:nvSpPr>
        <p:spPr/>
        <p:txBody>
          <a:bodyPr/>
          <a:lstStyle/>
          <a:p>
            <a:fld id="{CB5CDE76-940D-455A-BCC8-E62BEBC3E5EB}" type="datetime1">
              <a:rPr lang="en-US" smtClean="0"/>
              <a:t>6/20/2022</a:t>
            </a:fld>
            <a:endParaRPr lang="en-US"/>
          </a:p>
        </p:txBody>
      </p:sp>
      <p:sp>
        <p:nvSpPr>
          <p:cNvPr id="6" name="Footer Placeholder 5">
            <a:extLst>
              <a:ext uri="{FF2B5EF4-FFF2-40B4-BE49-F238E27FC236}">
                <a16:creationId xmlns:a16="http://schemas.microsoft.com/office/drawing/2014/main" id="{06D881DB-DB2F-8F48-BA4A-130DBC25DFCC}"/>
              </a:ext>
            </a:extLst>
          </p:cNvPr>
          <p:cNvSpPr>
            <a:spLocks noGrp="1"/>
          </p:cNvSpPr>
          <p:nvPr>
            <p:ph type="ftr" sz="quarter" idx="11"/>
          </p:nvPr>
        </p:nvSpPr>
        <p:spPr/>
        <p:txBody>
          <a:bodyPr/>
          <a:lstStyle/>
          <a:p>
            <a:r>
              <a:rPr lang="en-US" smtClean="0"/>
              <a:t>NCDA Annual Conference      June 22 - 24, 2022</a:t>
            </a:r>
            <a:endParaRPr lang="en-US"/>
          </a:p>
        </p:txBody>
      </p:sp>
      <p:sp>
        <p:nvSpPr>
          <p:cNvPr id="7" name="Slide Number Placeholder 6">
            <a:extLst>
              <a:ext uri="{FF2B5EF4-FFF2-40B4-BE49-F238E27FC236}">
                <a16:creationId xmlns:a16="http://schemas.microsoft.com/office/drawing/2014/main" id="{78D92BDB-C9D9-9943-853D-CC1A459E59DA}"/>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338906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6C633-8333-CF4E-AF80-27B9FF511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D986BF-D21E-DB45-8E39-3CA7636AC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B2B9BD-D887-8445-9A6E-FF8097940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6CB42-4C6B-4C42-AB87-B7EA881466CF}"/>
              </a:ext>
            </a:extLst>
          </p:cNvPr>
          <p:cNvSpPr>
            <a:spLocks noGrp="1"/>
          </p:cNvSpPr>
          <p:nvPr>
            <p:ph type="dt" sz="half" idx="10"/>
          </p:nvPr>
        </p:nvSpPr>
        <p:spPr/>
        <p:txBody>
          <a:bodyPr/>
          <a:lstStyle/>
          <a:p>
            <a:fld id="{D5BF00F5-009F-4005-8CE4-90CA1742B365}" type="datetime1">
              <a:rPr lang="en-US" smtClean="0"/>
              <a:t>6/20/2022</a:t>
            </a:fld>
            <a:endParaRPr lang="en-US"/>
          </a:p>
        </p:txBody>
      </p:sp>
      <p:sp>
        <p:nvSpPr>
          <p:cNvPr id="6" name="Footer Placeholder 5">
            <a:extLst>
              <a:ext uri="{FF2B5EF4-FFF2-40B4-BE49-F238E27FC236}">
                <a16:creationId xmlns:a16="http://schemas.microsoft.com/office/drawing/2014/main" id="{92488503-9C66-4C44-8412-357CBA14DC73}"/>
              </a:ext>
            </a:extLst>
          </p:cNvPr>
          <p:cNvSpPr>
            <a:spLocks noGrp="1"/>
          </p:cNvSpPr>
          <p:nvPr>
            <p:ph type="ftr" sz="quarter" idx="11"/>
          </p:nvPr>
        </p:nvSpPr>
        <p:spPr/>
        <p:txBody>
          <a:bodyPr/>
          <a:lstStyle/>
          <a:p>
            <a:r>
              <a:rPr lang="en-US" smtClean="0"/>
              <a:t>NCDA Annual Conference      June 22 - 24, 2022</a:t>
            </a:r>
            <a:endParaRPr lang="en-US"/>
          </a:p>
        </p:txBody>
      </p:sp>
      <p:sp>
        <p:nvSpPr>
          <p:cNvPr id="7" name="Slide Number Placeholder 6">
            <a:extLst>
              <a:ext uri="{FF2B5EF4-FFF2-40B4-BE49-F238E27FC236}">
                <a16:creationId xmlns:a16="http://schemas.microsoft.com/office/drawing/2014/main" id="{CCBD9C94-C9CC-8C4E-AB61-CE97D132E29C}"/>
              </a:ext>
            </a:extLst>
          </p:cNvPr>
          <p:cNvSpPr>
            <a:spLocks noGrp="1"/>
          </p:cNvSpPr>
          <p:nvPr>
            <p:ph type="sldNum" sz="quarter" idx="12"/>
          </p:nvPr>
        </p:nvSpPr>
        <p:spPr/>
        <p:txBody>
          <a:bodyPr/>
          <a:lstStyle/>
          <a:p>
            <a:fld id="{C20F129F-E5E0-AB4B-B2A6-728971C6F4F5}" type="slidenum">
              <a:rPr lang="en-US" smtClean="0"/>
              <a:t>‹#›</a:t>
            </a:fld>
            <a:endParaRPr lang="en-US"/>
          </a:p>
        </p:txBody>
      </p:sp>
    </p:spTree>
    <p:extLst>
      <p:ext uri="{BB962C8B-B14F-4D97-AF65-F5344CB8AC3E}">
        <p14:creationId xmlns:p14="http://schemas.microsoft.com/office/powerpoint/2010/main" val="259022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88535-E6B4-7543-A2C5-5CA18B2D3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498FDB-A37F-C74E-ACA5-763349C1DA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1B2A0-9EE1-974A-82CF-C85668134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18871-BFDB-4184-8C05-3FEE99FB9E7A}" type="datetime1">
              <a:rPr lang="en-US" smtClean="0"/>
              <a:t>6/20/2022</a:t>
            </a:fld>
            <a:endParaRPr lang="en-US"/>
          </a:p>
        </p:txBody>
      </p:sp>
      <p:sp>
        <p:nvSpPr>
          <p:cNvPr id="5" name="Footer Placeholder 4">
            <a:extLst>
              <a:ext uri="{FF2B5EF4-FFF2-40B4-BE49-F238E27FC236}">
                <a16:creationId xmlns:a16="http://schemas.microsoft.com/office/drawing/2014/main" id="{671C786B-2F65-7B4F-A433-B5E996E667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NCDA Annual Conference      June 22 - 24, 2022</a:t>
            </a:r>
            <a:endParaRPr lang="en-US"/>
          </a:p>
        </p:txBody>
      </p:sp>
      <p:sp>
        <p:nvSpPr>
          <p:cNvPr id="6" name="Slide Number Placeholder 5">
            <a:extLst>
              <a:ext uri="{FF2B5EF4-FFF2-40B4-BE49-F238E27FC236}">
                <a16:creationId xmlns:a16="http://schemas.microsoft.com/office/drawing/2014/main" id="{90FEB6BD-5079-934B-ABCD-8DBE5981B0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F129F-E5E0-AB4B-B2A6-728971C6F4F5}" type="slidenum">
              <a:rPr lang="en-US" smtClean="0"/>
              <a:t>‹#›</a:t>
            </a:fld>
            <a:endParaRPr lang="en-US"/>
          </a:p>
        </p:txBody>
      </p:sp>
      <p:sp>
        <p:nvSpPr>
          <p:cNvPr id="8" name="Arc 7">
            <a:extLst>
              <a:ext uri="{FF2B5EF4-FFF2-40B4-BE49-F238E27FC236}">
                <a16:creationId xmlns:a16="http://schemas.microsoft.com/office/drawing/2014/main" id="{387C0269-27B1-3940-8C62-04B948E0A0BC}"/>
              </a:ext>
            </a:extLst>
          </p:cNvPr>
          <p:cNvSpPr/>
          <p:nvPr userDrawn="1"/>
        </p:nvSpPr>
        <p:spPr>
          <a:xfrm rot="10800000">
            <a:off x="9019822" y="-3178175"/>
            <a:ext cx="6344356" cy="6356350"/>
          </a:xfrm>
          <a:prstGeom prst="arc">
            <a:avLst/>
          </a:prstGeom>
          <a:gradFill>
            <a:gsLst>
              <a:gs pos="23000">
                <a:schemeClr val="accent1">
                  <a:lumMod val="5000"/>
                  <a:lumOff val="95000"/>
                </a:schemeClr>
              </a:gs>
              <a:gs pos="50000">
                <a:schemeClr val="accent5">
                  <a:lumMod val="20000"/>
                  <a:lumOff val="80000"/>
                </a:schemeClr>
              </a:gs>
              <a:gs pos="79000">
                <a:schemeClr val="accent1">
                  <a:alpha val="98000"/>
                  <a:lumMod val="15000"/>
                  <a:lumOff val="85000"/>
                </a:schemeClr>
              </a:gs>
              <a:gs pos="92000">
                <a:schemeClr val="accent1">
                  <a:lumMod val="30000"/>
                  <a:lumOff val="70000"/>
                </a:schemeClr>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518655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hyperlink" Target="mailto:CommunityDevelopment@ColumbiaSC.gov"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ver-bottom.jpg">
            <a:extLst>
              <a:ext uri="{FF2B5EF4-FFF2-40B4-BE49-F238E27FC236}">
                <a16:creationId xmlns:a16="http://schemas.microsoft.com/office/drawing/2014/main" id="{C35B0DB6-4D9E-4A4E-A862-2F0B92728681}"/>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sp>
        <p:nvSpPr>
          <p:cNvPr id="2" name="Title 1">
            <a:extLst>
              <a:ext uri="{FF2B5EF4-FFF2-40B4-BE49-F238E27FC236}">
                <a16:creationId xmlns:a16="http://schemas.microsoft.com/office/drawing/2014/main" id="{F1128F68-7A00-3F44-A8BF-2F675F5D6D71}"/>
              </a:ext>
            </a:extLst>
          </p:cNvPr>
          <p:cNvSpPr>
            <a:spLocks noGrp="1"/>
          </p:cNvSpPr>
          <p:nvPr>
            <p:ph type="ctrTitle"/>
          </p:nvPr>
        </p:nvSpPr>
        <p:spPr>
          <a:xfrm>
            <a:off x="923887" y="1889893"/>
            <a:ext cx="10183091" cy="3073400"/>
          </a:xfrm>
        </p:spPr>
        <p:txBody>
          <a:bodyPr>
            <a:noAutofit/>
          </a:bodyPr>
          <a:lstStyle/>
          <a:p>
            <a:r>
              <a:rPr lang="en-US" sz="2400" dirty="0">
                <a:latin typeface="+mn-lt"/>
              </a:rPr>
              <a:t/>
            </a:r>
            <a:br>
              <a:rPr lang="en-US" sz="2400" dirty="0">
                <a:latin typeface="+mn-lt"/>
              </a:rPr>
            </a:br>
            <a:r>
              <a:rPr lang="en-US" sz="4000" dirty="0" smtClean="0">
                <a:latin typeface="+mn-lt"/>
              </a:rPr>
              <a:t> </a:t>
            </a:r>
            <a:br>
              <a:rPr lang="en-US" sz="4000" dirty="0" smtClean="0">
                <a:latin typeface="+mn-lt"/>
              </a:rPr>
            </a:br>
            <a:r>
              <a:rPr lang="en-US" sz="4000" dirty="0">
                <a:latin typeface="+mn-lt"/>
              </a:rPr>
              <a:t/>
            </a:r>
            <a:br>
              <a:rPr lang="en-US" sz="4000" dirty="0">
                <a:latin typeface="+mn-lt"/>
              </a:rPr>
            </a:br>
            <a:r>
              <a:rPr lang="en-US" sz="4000" dirty="0" smtClean="0">
                <a:solidFill>
                  <a:schemeClr val="accent5">
                    <a:lumMod val="75000"/>
                  </a:schemeClr>
                </a:solidFill>
                <a:latin typeface="Georgia" panose="02040502050405020303" pitchFamily="18" charset="0"/>
              </a:rPr>
              <a:t>Targeting HUD Funds</a:t>
            </a:r>
            <a:br>
              <a:rPr lang="en-US" sz="4000" dirty="0" smtClean="0">
                <a:solidFill>
                  <a:schemeClr val="accent5">
                    <a:lumMod val="75000"/>
                  </a:schemeClr>
                </a:solidFill>
                <a:latin typeface="Georgia" panose="02040502050405020303" pitchFamily="18" charset="0"/>
              </a:rPr>
            </a:br>
            <a:r>
              <a:rPr lang="en-US" sz="4000" dirty="0" smtClean="0">
                <a:solidFill>
                  <a:schemeClr val="accent5">
                    <a:lumMod val="75000"/>
                  </a:schemeClr>
                </a:solidFill>
                <a:latin typeface="Georgia" panose="02040502050405020303" pitchFamily="18" charset="0"/>
              </a:rPr>
              <a:t>to</a:t>
            </a:r>
            <a:br>
              <a:rPr lang="en-US" sz="4000" dirty="0" smtClean="0">
                <a:solidFill>
                  <a:schemeClr val="accent5">
                    <a:lumMod val="75000"/>
                  </a:schemeClr>
                </a:solidFill>
                <a:latin typeface="Georgia" panose="02040502050405020303" pitchFamily="18" charset="0"/>
              </a:rPr>
            </a:br>
            <a:r>
              <a:rPr lang="en-US" sz="4000" dirty="0" smtClean="0">
                <a:solidFill>
                  <a:schemeClr val="accent5">
                    <a:lumMod val="75000"/>
                  </a:schemeClr>
                </a:solidFill>
                <a:latin typeface="Georgia" panose="02040502050405020303" pitchFamily="18" charset="0"/>
              </a:rPr>
              <a:t>Areas of Need</a:t>
            </a:r>
            <a:br>
              <a:rPr lang="en-US" sz="4000" dirty="0" smtClean="0">
                <a:solidFill>
                  <a:schemeClr val="accent5">
                    <a:lumMod val="75000"/>
                  </a:schemeClr>
                </a:solidFill>
                <a:latin typeface="Georgia" panose="02040502050405020303" pitchFamily="18" charset="0"/>
              </a:rPr>
            </a:br>
            <a:r>
              <a:rPr lang="en-US" sz="4000" dirty="0">
                <a:latin typeface="Georgia" panose="02040502050405020303" pitchFamily="18" charset="0"/>
              </a:rPr>
              <a:t/>
            </a:r>
            <a:br>
              <a:rPr lang="en-US" sz="4000" dirty="0">
                <a:latin typeface="Georgia" panose="02040502050405020303" pitchFamily="18" charset="0"/>
              </a:rPr>
            </a:br>
            <a:endParaRPr lang="en-US" sz="4000" dirty="0">
              <a:latin typeface="Georgia" panose="02040502050405020303" pitchFamily="18" charset="0"/>
            </a:endParaRPr>
          </a:p>
        </p:txBody>
      </p:sp>
      <p:pic>
        <p:nvPicPr>
          <p:cNvPr id="10" name="Picture 9" descr="A close up of a logo&#10;&#10;Description automatically generated">
            <a:extLst>
              <a:ext uri="{FF2B5EF4-FFF2-40B4-BE49-F238E27FC236}">
                <a16:creationId xmlns:a16="http://schemas.microsoft.com/office/drawing/2014/main" id="{CD22331A-E841-7043-AA0A-2AF14D105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72" y="1"/>
            <a:ext cx="1538472" cy="1769242"/>
          </a:xfrm>
          <a:prstGeom prst="rect">
            <a:avLst/>
          </a:prstGeom>
        </p:spPr>
      </p:pic>
      <p:sp>
        <p:nvSpPr>
          <p:cNvPr id="3" name="Footer Placeholder 2"/>
          <p:cNvSpPr>
            <a:spLocks noGrp="1"/>
          </p:cNvSpPr>
          <p:nvPr>
            <p:ph type="ftr" sz="quarter" idx="11"/>
          </p:nvPr>
        </p:nvSpPr>
        <p:spPr/>
        <p:txBody>
          <a:bodyPr/>
          <a:lstStyle/>
          <a:p>
            <a:r>
              <a:rPr lang="en-US" smtClean="0"/>
              <a:t>NCDA Annual Conference      June 22 - 24, 2022</a:t>
            </a:r>
            <a:endParaRPr lang="en-US"/>
          </a:p>
        </p:txBody>
      </p:sp>
      <p:pic>
        <p:nvPicPr>
          <p:cNvPr id="6" name="Picture 5" descr="A picture containing logo&#10;&#10;Description automatically generated">
            <a:extLst>
              <a:ext uri="{FF2B5EF4-FFF2-40B4-BE49-F238E27FC236}">
                <a16:creationId xmlns:a16="http://schemas.microsoft.com/office/drawing/2014/main" id="{DE81E80D-31FE-DDEA-158C-82CA0F46D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3475" y="58974"/>
            <a:ext cx="1736014" cy="1710269"/>
          </a:xfrm>
          <a:prstGeom prst="rect">
            <a:avLst/>
          </a:prstGeom>
        </p:spPr>
      </p:pic>
      <p:sp>
        <p:nvSpPr>
          <p:cNvPr id="4" name="Slide Number Placeholder 3"/>
          <p:cNvSpPr>
            <a:spLocks noGrp="1"/>
          </p:cNvSpPr>
          <p:nvPr>
            <p:ph type="sldNum" sz="quarter" idx="12"/>
          </p:nvPr>
        </p:nvSpPr>
        <p:spPr/>
        <p:txBody>
          <a:bodyPr/>
          <a:lstStyle/>
          <a:p>
            <a:fld id="{C20F129F-E5E0-AB4B-B2A6-728971C6F4F5}" type="slidenum">
              <a:rPr lang="en-US" smtClean="0"/>
              <a:t>1</a:t>
            </a:fld>
            <a:endParaRPr lang="en-US"/>
          </a:p>
        </p:txBody>
      </p:sp>
    </p:spTree>
    <p:extLst>
      <p:ext uri="{BB962C8B-B14F-4D97-AF65-F5344CB8AC3E}">
        <p14:creationId xmlns:p14="http://schemas.microsoft.com/office/powerpoint/2010/main" val="4011296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ver-bottom.jpg">
            <a:extLst>
              <a:ext uri="{FF2B5EF4-FFF2-40B4-BE49-F238E27FC236}">
                <a16:creationId xmlns:a16="http://schemas.microsoft.com/office/drawing/2014/main" id="{E507A07F-FBD2-0944-9880-C288C895527B}"/>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sp>
        <p:nvSpPr>
          <p:cNvPr id="10" name="Title 1">
            <a:extLst>
              <a:ext uri="{FF2B5EF4-FFF2-40B4-BE49-F238E27FC236}">
                <a16:creationId xmlns:a16="http://schemas.microsoft.com/office/drawing/2014/main" id="{2756A93B-29D1-6842-B758-F521FB1E1C19}"/>
              </a:ext>
            </a:extLst>
          </p:cNvPr>
          <p:cNvSpPr txBox="1">
            <a:spLocks/>
          </p:cNvSpPr>
          <p:nvPr/>
        </p:nvSpPr>
        <p:spPr>
          <a:xfrm>
            <a:off x="648393" y="190864"/>
            <a:ext cx="5602910" cy="837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smtClean="0">
                <a:solidFill>
                  <a:srgbClr val="0070C0"/>
                </a:solidFill>
              </a:rPr>
              <a:t>CDBG Funded Activities</a:t>
            </a:r>
            <a:endParaRPr lang="en-US" sz="6000" u="sng" dirty="0">
              <a:solidFill>
                <a:srgbClr val="0070C0"/>
              </a:solidFill>
            </a:endParaRPr>
          </a:p>
        </p:txBody>
      </p:sp>
      <p:sp>
        <p:nvSpPr>
          <p:cNvPr id="2" name="Footer Placeholder 1"/>
          <p:cNvSpPr>
            <a:spLocks noGrp="1"/>
          </p:cNvSpPr>
          <p:nvPr>
            <p:ph type="ftr" sz="quarter" idx="11"/>
          </p:nvPr>
        </p:nvSpPr>
        <p:spPr/>
        <p:txBody>
          <a:bodyPr/>
          <a:lstStyle/>
          <a:p>
            <a:r>
              <a:rPr lang="en-US" smtClean="0"/>
              <a:t>NCDA Annual Conference      June 22 - 24, 2022</a:t>
            </a:r>
            <a:endParaRPr lang="en-US"/>
          </a:p>
        </p:txBody>
      </p:sp>
      <p:sp>
        <p:nvSpPr>
          <p:cNvPr id="4" name="TextBox 3"/>
          <p:cNvSpPr txBox="1"/>
          <p:nvPr/>
        </p:nvSpPr>
        <p:spPr>
          <a:xfrm>
            <a:off x="673491" y="1028238"/>
            <a:ext cx="3390207" cy="2308324"/>
          </a:xfrm>
          <a:prstGeom prst="rect">
            <a:avLst/>
          </a:prstGeom>
          <a:noFill/>
        </p:spPr>
        <p:txBody>
          <a:bodyPr wrap="square" rtlCol="0">
            <a:spAutoFit/>
          </a:bodyPr>
          <a:lstStyle/>
          <a:p>
            <a:r>
              <a:rPr lang="en-US" b="1" dirty="0" smtClean="0">
                <a:solidFill>
                  <a:schemeClr val="accent5">
                    <a:lumMod val="75000"/>
                  </a:schemeClr>
                </a:solidFill>
              </a:rPr>
              <a:t>Economic </a:t>
            </a:r>
            <a:r>
              <a:rPr lang="en-US" b="1" dirty="0" smtClean="0">
                <a:solidFill>
                  <a:schemeClr val="accent5">
                    <a:lumMod val="75000"/>
                  </a:schemeClr>
                </a:solidFill>
              </a:rPr>
              <a:t>Development</a:t>
            </a:r>
          </a:p>
          <a:p>
            <a:endParaRPr lang="en-US" b="1" dirty="0" smtClean="0">
              <a:solidFill>
                <a:schemeClr val="accent5">
                  <a:lumMod val="75000"/>
                </a:schemeClr>
              </a:solidFill>
            </a:endParaRPr>
          </a:p>
          <a:p>
            <a:pPr marL="285750" indent="-285750">
              <a:buFont typeface="Wingdings" panose="05000000000000000000" pitchFamily="2" charset="2"/>
              <a:buChar char="Ø"/>
            </a:pPr>
            <a:r>
              <a:rPr lang="en-US" dirty="0" smtClean="0"/>
              <a:t>Façade Program</a:t>
            </a:r>
          </a:p>
          <a:p>
            <a:pPr marL="742950" lvl="1" indent="-285750">
              <a:buFont typeface="Wingdings" panose="05000000000000000000" pitchFamily="2" charset="2"/>
              <a:buChar char="§"/>
            </a:pPr>
            <a:r>
              <a:rPr lang="en-US" dirty="0" smtClean="0"/>
              <a:t>Hair Design $22,625.50</a:t>
            </a:r>
          </a:p>
          <a:p>
            <a:pPr marL="742950" lvl="1" indent="-285750">
              <a:buFont typeface="Wingdings" panose="05000000000000000000" pitchFamily="2" charset="2"/>
              <a:buChar char="§"/>
            </a:pPr>
            <a:r>
              <a:rPr lang="en-US" dirty="0" smtClean="0"/>
              <a:t>Village Idiot $25,000.00</a:t>
            </a:r>
          </a:p>
          <a:p>
            <a:pPr marL="742950" lvl="1" indent="-285750">
              <a:buFont typeface="Wingdings" panose="05000000000000000000" pitchFamily="2" charset="2"/>
              <a:buChar char="§"/>
            </a:pPr>
            <a:endParaRPr lang="en-US" dirty="0" smtClean="0"/>
          </a:p>
          <a:p>
            <a:endParaRPr lang="en-US" dirty="0" smtClean="0"/>
          </a:p>
          <a:p>
            <a:endParaRPr lang="en-US" dirty="0"/>
          </a:p>
        </p:txBody>
      </p:sp>
      <p:pic>
        <p:nvPicPr>
          <p:cNvPr id="8"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41110" y="121024"/>
            <a:ext cx="3624792" cy="2619839"/>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3506" y="2407999"/>
            <a:ext cx="3771900" cy="283635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098" y="2597570"/>
            <a:ext cx="3436799" cy="296333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0651" y="3108107"/>
            <a:ext cx="3554984" cy="2999987"/>
          </a:xfrm>
          <a:prstGeom prst="rect">
            <a:avLst/>
          </a:prstGeom>
        </p:spPr>
      </p:pic>
      <p:sp>
        <p:nvSpPr>
          <p:cNvPr id="3" name="TextBox 2"/>
          <p:cNvSpPr txBox="1"/>
          <p:nvPr/>
        </p:nvSpPr>
        <p:spPr>
          <a:xfrm>
            <a:off x="4158602" y="2738775"/>
            <a:ext cx="2702859" cy="369332"/>
          </a:xfrm>
          <a:prstGeom prst="rect">
            <a:avLst/>
          </a:prstGeom>
          <a:noFill/>
        </p:spPr>
        <p:txBody>
          <a:bodyPr wrap="square" rtlCol="0">
            <a:spAutoFit/>
          </a:bodyPr>
          <a:lstStyle/>
          <a:p>
            <a:r>
              <a:rPr lang="en-US" b="1" dirty="0" smtClean="0">
                <a:solidFill>
                  <a:schemeClr val="accent5">
                    <a:lumMod val="75000"/>
                  </a:schemeClr>
                </a:solidFill>
              </a:rPr>
              <a:t>Pizza Restaurant</a:t>
            </a:r>
            <a:endParaRPr lang="en-US" b="1" dirty="0">
              <a:solidFill>
                <a:schemeClr val="accent5">
                  <a:lumMod val="75000"/>
                </a:schemeClr>
              </a:solidFill>
            </a:endParaRPr>
          </a:p>
        </p:txBody>
      </p:sp>
      <p:sp>
        <p:nvSpPr>
          <p:cNvPr id="5" name="TextBox 4"/>
          <p:cNvSpPr txBox="1"/>
          <p:nvPr/>
        </p:nvSpPr>
        <p:spPr>
          <a:xfrm>
            <a:off x="10139456" y="658906"/>
            <a:ext cx="2052544" cy="369332"/>
          </a:xfrm>
          <a:prstGeom prst="rect">
            <a:avLst/>
          </a:prstGeom>
          <a:noFill/>
        </p:spPr>
        <p:txBody>
          <a:bodyPr wrap="square" rtlCol="0">
            <a:spAutoFit/>
          </a:bodyPr>
          <a:lstStyle/>
          <a:p>
            <a:r>
              <a:rPr lang="en-US" b="1" dirty="0" smtClean="0">
                <a:solidFill>
                  <a:schemeClr val="accent5">
                    <a:lumMod val="75000"/>
                  </a:schemeClr>
                </a:solidFill>
              </a:rPr>
              <a:t>Beauty Salon</a:t>
            </a:r>
            <a:endParaRPr lang="en-US" b="1" dirty="0">
              <a:solidFill>
                <a:schemeClr val="accent5">
                  <a:lumMod val="75000"/>
                </a:schemeClr>
              </a:solidFill>
            </a:endParaRPr>
          </a:p>
        </p:txBody>
      </p:sp>
      <p:sp>
        <p:nvSpPr>
          <p:cNvPr id="6" name="Slide Number Placeholder 5"/>
          <p:cNvSpPr>
            <a:spLocks noGrp="1"/>
          </p:cNvSpPr>
          <p:nvPr>
            <p:ph type="sldNum" sz="quarter" idx="12"/>
          </p:nvPr>
        </p:nvSpPr>
        <p:spPr/>
        <p:txBody>
          <a:bodyPr/>
          <a:lstStyle/>
          <a:p>
            <a:fld id="{C20F129F-E5E0-AB4B-B2A6-728971C6F4F5}" type="slidenum">
              <a:rPr lang="en-US" smtClean="0"/>
              <a:t>10</a:t>
            </a:fld>
            <a:endParaRPr lang="en-US"/>
          </a:p>
        </p:txBody>
      </p:sp>
    </p:spTree>
    <p:extLst>
      <p:ext uri="{BB962C8B-B14F-4D97-AF65-F5344CB8AC3E}">
        <p14:creationId xmlns:p14="http://schemas.microsoft.com/office/powerpoint/2010/main" val="2323280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ver-bottom.jpg">
            <a:extLst>
              <a:ext uri="{FF2B5EF4-FFF2-40B4-BE49-F238E27FC236}">
                <a16:creationId xmlns:a16="http://schemas.microsoft.com/office/drawing/2014/main" id="{E507A07F-FBD2-0944-9880-C288C895527B}"/>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sp>
        <p:nvSpPr>
          <p:cNvPr id="10" name="Title 1">
            <a:extLst>
              <a:ext uri="{FF2B5EF4-FFF2-40B4-BE49-F238E27FC236}">
                <a16:creationId xmlns:a16="http://schemas.microsoft.com/office/drawing/2014/main" id="{2756A93B-29D1-6842-B758-F521FB1E1C19}"/>
              </a:ext>
            </a:extLst>
          </p:cNvPr>
          <p:cNvSpPr txBox="1">
            <a:spLocks/>
          </p:cNvSpPr>
          <p:nvPr/>
        </p:nvSpPr>
        <p:spPr>
          <a:xfrm>
            <a:off x="578262" y="365126"/>
            <a:ext cx="5602910" cy="837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smtClean="0">
                <a:solidFill>
                  <a:srgbClr val="0070C0"/>
                </a:solidFill>
              </a:rPr>
              <a:t>CDBG Funded Activities</a:t>
            </a:r>
            <a:endParaRPr lang="en-US" sz="6000" u="sng" dirty="0">
              <a:solidFill>
                <a:srgbClr val="0070C0"/>
              </a:solidFill>
            </a:endParaRPr>
          </a:p>
        </p:txBody>
      </p:sp>
      <p:sp>
        <p:nvSpPr>
          <p:cNvPr id="2" name="Footer Placeholder 1"/>
          <p:cNvSpPr>
            <a:spLocks noGrp="1"/>
          </p:cNvSpPr>
          <p:nvPr>
            <p:ph type="ftr" sz="quarter" idx="11"/>
          </p:nvPr>
        </p:nvSpPr>
        <p:spPr/>
        <p:txBody>
          <a:bodyPr/>
          <a:lstStyle/>
          <a:p>
            <a:r>
              <a:rPr lang="en-US" smtClean="0"/>
              <a:t>NCDA Annual Conference      June 22 - 24, 2022</a:t>
            </a:r>
            <a:endParaRPr lang="en-US"/>
          </a:p>
        </p:txBody>
      </p:sp>
      <p:sp>
        <p:nvSpPr>
          <p:cNvPr id="11" name="TextBox 10"/>
          <p:cNvSpPr txBox="1"/>
          <p:nvPr/>
        </p:nvSpPr>
        <p:spPr>
          <a:xfrm>
            <a:off x="578262" y="1112394"/>
            <a:ext cx="6122786" cy="1754326"/>
          </a:xfrm>
          <a:prstGeom prst="rect">
            <a:avLst/>
          </a:prstGeom>
          <a:noFill/>
        </p:spPr>
        <p:txBody>
          <a:bodyPr wrap="square" rtlCol="0">
            <a:spAutoFit/>
          </a:bodyPr>
          <a:lstStyle/>
          <a:p>
            <a:r>
              <a:rPr lang="en-US" b="1" dirty="0" smtClean="0">
                <a:solidFill>
                  <a:schemeClr val="accent5">
                    <a:lumMod val="75000"/>
                  </a:schemeClr>
                </a:solidFill>
              </a:rPr>
              <a:t>HOUSING </a:t>
            </a:r>
            <a:r>
              <a:rPr lang="en-US" b="1" dirty="0" smtClean="0">
                <a:solidFill>
                  <a:schemeClr val="accent5">
                    <a:lumMod val="75000"/>
                  </a:schemeClr>
                </a:solidFill>
              </a:rPr>
              <a:t>Programs</a:t>
            </a:r>
          </a:p>
          <a:p>
            <a:endParaRPr lang="en-US" dirty="0"/>
          </a:p>
          <a:p>
            <a:pPr marL="285750" indent="-285750">
              <a:buFont typeface="Wingdings" panose="05000000000000000000" pitchFamily="2" charset="2"/>
              <a:buChar char="Ø"/>
            </a:pPr>
            <a:r>
              <a:rPr lang="en-US" dirty="0" smtClean="0"/>
              <a:t>Homeownership-Affordable Home Loans/Secondary Financing/Closing Cost Assistance</a:t>
            </a:r>
          </a:p>
          <a:p>
            <a:pPr marL="285750" indent="-285750">
              <a:buFont typeface="Wingdings" panose="05000000000000000000" pitchFamily="2" charset="2"/>
              <a:buChar char="Ø"/>
            </a:pPr>
            <a:r>
              <a:rPr lang="en-US" dirty="0" smtClean="0"/>
              <a:t>Maintenance Assistance Programs (MAP)-Up to $20,000.00 grant </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239396" y="3471311"/>
            <a:ext cx="2344248" cy="1816448"/>
          </a:xfrm>
          <a:prstGeom prst="rect">
            <a:avLst/>
          </a:prstGeom>
          <a:noFill/>
          <a:ln>
            <a:noFill/>
          </a:ln>
        </p:spPr>
      </p:pic>
      <p:pic>
        <p:nvPicPr>
          <p:cNvPr id="1026" name="Picture 2" descr="IMG_13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262" y="3178349"/>
            <a:ext cx="2421931" cy="181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00193" y="3155205"/>
            <a:ext cx="1038408" cy="307777"/>
          </a:xfrm>
          <a:prstGeom prst="rect">
            <a:avLst/>
          </a:prstGeom>
          <a:noFill/>
        </p:spPr>
        <p:txBody>
          <a:bodyPr wrap="square" rtlCol="0">
            <a:spAutoFit/>
          </a:bodyPr>
          <a:lstStyle/>
          <a:p>
            <a:r>
              <a:rPr lang="en-US" sz="1400" b="1" dirty="0" smtClean="0">
                <a:solidFill>
                  <a:schemeClr val="accent1"/>
                </a:solidFill>
              </a:rPr>
              <a:t>Before</a:t>
            </a:r>
            <a:endParaRPr lang="en-US" sz="1400" b="1" dirty="0">
              <a:solidFill>
                <a:schemeClr val="accent1"/>
              </a:solidFill>
            </a:endParaRPr>
          </a:p>
        </p:txBody>
      </p:sp>
      <p:sp>
        <p:nvSpPr>
          <p:cNvPr id="4" name="TextBox 3"/>
          <p:cNvSpPr txBox="1"/>
          <p:nvPr/>
        </p:nvSpPr>
        <p:spPr>
          <a:xfrm>
            <a:off x="5570468" y="4719634"/>
            <a:ext cx="999495" cy="307777"/>
          </a:xfrm>
          <a:prstGeom prst="rect">
            <a:avLst/>
          </a:prstGeom>
          <a:noFill/>
        </p:spPr>
        <p:txBody>
          <a:bodyPr wrap="square" rtlCol="0">
            <a:spAutoFit/>
          </a:bodyPr>
          <a:lstStyle/>
          <a:p>
            <a:r>
              <a:rPr lang="en-US" sz="1400" b="1" dirty="0" smtClean="0">
                <a:solidFill>
                  <a:schemeClr val="accent1"/>
                </a:solidFill>
              </a:rPr>
              <a:t>After</a:t>
            </a:r>
            <a:endParaRPr lang="en-US" sz="1400" b="1" dirty="0">
              <a:solidFill>
                <a:schemeClr val="accent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641" y="928661"/>
            <a:ext cx="3574676" cy="2383117"/>
          </a:xfrm>
          <a:prstGeom prst="rect">
            <a:avLst/>
          </a:prstGeom>
        </p:spPr>
      </p:pic>
      <p:sp>
        <p:nvSpPr>
          <p:cNvPr id="9" name="TextBox 8"/>
          <p:cNvSpPr txBox="1"/>
          <p:nvPr/>
        </p:nvSpPr>
        <p:spPr>
          <a:xfrm>
            <a:off x="578262" y="2911711"/>
            <a:ext cx="1435612" cy="307777"/>
          </a:xfrm>
          <a:prstGeom prst="rect">
            <a:avLst/>
          </a:prstGeom>
          <a:noFill/>
        </p:spPr>
        <p:txBody>
          <a:bodyPr wrap="square" rtlCol="0">
            <a:spAutoFit/>
          </a:bodyPr>
          <a:lstStyle/>
          <a:p>
            <a:r>
              <a:rPr lang="en-US" sz="1400" b="1" dirty="0" smtClean="0">
                <a:solidFill>
                  <a:schemeClr val="accent1"/>
                </a:solidFill>
              </a:rPr>
              <a:t>MAP Program</a:t>
            </a:r>
            <a:endParaRPr lang="en-US" sz="1400" b="1" dirty="0">
              <a:solidFill>
                <a:schemeClr val="accent1"/>
              </a:solidFill>
            </a:endParaRPr>
          </a:p>
        </p:txBody>
      </p:sp>
      <p:sp>
        <p:nvSpPr>
          <p:cNvPr id="12" name="TextBox 11"/>
          <p:cNvSpPr txBox="1"/>
          <p:nvPr/>
        </p:nvSpPr>
        <p:spPr>
          <a:xfrm>
            <a:off x="7335641" y="3311778"/>
            <a:ext cx="3112724" cy="307777"/>
          </a:xfrm>
          <a:prstGeom prst="rect">
            <a:avLst/>
          </a:prstGeom>
          <a:noFill/>
        </p:spPr>
        <p:txBody>
          <a:bodyPr wrap="square" rtlCol="0">
            <a:spAutoFit/>
          </a:bodyPr>
          <a:lstStyle/>
          <a:p>
            <a:r>
              <a:rPr lang="en-US" sz="1400" b="1" dirty="0" smtClean="0">
                <a:solidFill>
                  <a:schemeClr val="accent1"/>
                </a:solidFill>
              </a:rPr>
              <a:t>Affordable Housing Loan Program</a:t>
            </a:r>
            <a:endParaRPr lang="en-US" sz="1400" b="1" dirty="0">
              <a:solidFill>
                <a:schemeClr val="accent1"/>
              </a:solidFill>
            </a:endParaRPr>
          </a:p>
        </p:txBody>
      </p:sp>
      <p:sp>
        <p:nvSpPr>
          <p:cNvPr id="5" name="Slide Number Placeholder 4"/>
          <p:cNvSpPr>
            <a:spLocks noGrp="1"/>
          </p:cNvSpPr>
          <p:nvPr>
            <p:ph type="sldNum" sz="quarter" idx="12"/>
          </p:nvPr>
        </p:nvSpPr>
        <p:spPr/>
        <p:txBody>
          <a:bodyPr/>
          <a:lstStyle/>
          <a:p>
            <a:fld id="{C20F129F-E5E0-AB4B-B2A6-728971C6F4F5}" type="slidenum">
              <a:rPr lang="en-US" smtClean="0"/>
              <a:t>11</a:t>
            </a:fld>
            <a:endParaRPr lang="en-US"/>
          </a:p>
        </p:txBody>
      </p:sp>
    </p:spTree>
    <p:extLst>
      <p:ext uri="{BB962C8B-B14F-4D97-AF65-F5344CB8AC3E}">
        <p14:creationId xmlns:p14="http://schemas.microsoft.com/office/powerpoint/2010/main" val="934664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318" y="1062181"/>
            <a:ext cx="10152936" cy="4101350"/>
          </a:xfrm>
        </p:spPr>
        <p:txBody>
          <a:bodyPr>
            <a:normAutofit/>
          </a:bodyPr>
          <a:lstStyle/>
          <a:p>
            <a:pPr marL="0" indent="0">
              <a:spcBef>
                <a:spcPts val="0"/>
              </a:spcBef>
              <a:buNone/>
            </a:pPr>
            <a:r>
              <a:rPr lang="en-US" sz="1800" dirty="0">
                <a:solidFill>
                  <a:prstClr val="black"/>
                </a:solidFill>
              </a:rPr>
              <a:t>Funds non-profit and private developers to create affordable homes for </a:t>
            </a:r>
            <a:r>
              <a:rPr lang="en-US" sz="1800" dirty="0" smtClean="0">
                <a:solidFill>
                  <a:prstClr val="black"/>
                </a:solidFill>
              </a:rPr>
              <a:t>low-moderate income individuals and families </a:t>
            </a:r>
            <a:r>
              <a:rPr lang="en-US" sz="1800" dirty="0">
                <a:solidFill>
                  <a:prstClr val="black"/>
                </a:solidFill>
              </a:rPr>
              <a:t>(under 80% of Area Median Income). </a:t>
            </a:r>
            <a:endParaRPr lang="en-US" sz="1800" dirty="0" smtClean="0">
              <a:solidFill>
                <a:prstClr val="black"/>
              </a:solidFill>
            </a:endParaRPr>
          </a:p>
          <a:p>
            <a:pPr marL="0" indent="0">
              <a:spcBef>
                <a:spcPts val="0"/>
              </a:spcBef>
              <a:buNone/>
            </a:pPr>
            <a:endParaRPr lang="en-US" sz="1800" dirty="0">
              <a:solidFill>
                <a:prstClr val="black"/>
              </a:solidFill>
            </a:endParaRPr>
          </a:p>
          <a:p>
            <a:pPr marL="0" indent="0">
              <a:buNone/>
            </a:pPr>
            <a:r>
              <a:rPr lang="en-US" sz="1800" b="1" u="sng" dirty="0" smtClean="0">
                <a:solidFill>
                  <a:schemeClr val="accent5">
                    <a:lumMod val="75000"/>
                  </a:schemeClr>
                </a:solidFill>
              </a:rPr>
              <a:t>HOME funded projects </a:t>
            </a:r>
            <a:r>
              <a:rPr lang="en-US" sz="1800" b="1" u="sng" dirty="0">
                <a:solidFill>
                  <a:schemeClr val="accent5">
                    <a:lumMod val="75000"/>
                  </a:schemeClr>
                </a:solidFill>
              </a:rPr>
              <a:t>include</a:t>
            </a:r>
            <a:r>
              <a:rPr lang="en-US" sz="1800" b="1" dirty="0">
                <a:solidFill>
                  <a:schemeClr val="accent5">
                    <a:lumMod val="75000"/>
                  </a:schemeClr>
                </a:solidFill>
              </a:rPr>
              <a:t>:</a:t>
            </a:r>
          </a:p>
          <a:p>
            <a:pPr>
              <a:buFont typeface="Wingdings" panose="05000000000000000000" pitchFamily="2" charset="2"/>
              <a:buChar char="Ø"/>
            </a:pPr>
            <a:r>
              <a:rPr lang="en-US" sz="1800" dirty="0" smtClean="0"/>
              <a:t>Multi-family rental apartment </a:t>
            </a:r>
            <a:r>
              <a:rPr lang="en-US" sz="1800" dirty="0"/>
              <a:t>buildings</a:t>
            </a:r>
          </a:p>
          <a:p>
            <a:pPr>
              <a:buFont typeface="Wingdings" panose="05000000000000000000" pitchFamily="2" charset="2"/>
              <a:buChar char="Ø"/>
            </a:pPr>
            <a:r>
              <a:rPr lang="en-US" sz="1800" dirty="0" smtClean="0"/>
              <a:t>Home Loans and Down Payment Assistance</a:t>
            </a:r>
          </a:p>
          <a:p>
            <a:pPr>
              <a:buFont typeface="Wingdings" panose="05000000000000000000" pitchFamily="2" charset="2"/>
              <a:buChar char="Ø"/>
            </a:pPr>
            <a:r>
              <a:rPr lang="en-US" sz="1800" dirty="0" smtClean="0"/>
              <a:t>Housing Rehabilitation</a:t>
            </a:r>
          </a:p>
          <a:p>
            <a:pPr>
              <a:buFont typeface="Wingdings" panose="05000000000000000000" pitchFamily="2" charset="2"/>
              <a:buChar char="Ø"/>
            </a:pPr>
            <a:r>
              <a:rPr lang="en-US" sz="1800" dirty="0" smtClean="0"/>
              <a:t>Single-Family Housing for Home Ownership</a:t>
            </a:r>
            <a:endParaRPr lang="en-US" sz="1800" dirty="0"/>
          </a:p>
          <a:p>
            <a:pPr marL="0" indent="0">
              <a:buNone/>
            </a:pPr>
            <a:endParaRPr lang="en-US" sz="1800" dirty="0" smtClean="0"/>
          </a:p>
          <a:p>
            <a:pPr marL="0" indent="0">
              <a:buNone/>
            </a:pPr>
            <a:endParaRPr lang="en-US" sz="1800" dirty="0">
              <a:solidFill>
                <a:srgbClr val="FF0000"/>
              </a:solidFill>
            </a:endParaRPr>
          </a:p>
          <a:p>
            <a:pPr marL="0" indent="0">
              <a:buNone/>
            </a:pPr>
            <a:endParaRPr lang="en-US" sz="1800" dirty="0"/>
          </a:p>
        </p:txBody>
      </p:sp>
      <p:pic>
        <p:nvPicPr>
          <p:cNvPr id="4" name="Picture 3" descr="cover-bottom.jpg">
            <a:extLst>
              <a:ext uri="{FF2B5EF4-FFF2-40B4-BE49-F238E27FC236}">
                <a16:creationId xmlns:a16="http://schemas.microsoft.com/office/drawing/2014/main" id="{572EC367-7F98-9A49-ABED-1A5C3163F869}"/>
              </a:ext>
            </a:extLst>
          </p:cNvPr>
          <p:cNvPicPr>
            <a:picLocks noChangeAspect="1"/>
          </p:cNvPicPr>
          <p:nvPr/>
        </p:nvPicPr>
        <p:blipFill>
          <a:blip r:embed="rId2"/>
          <a:srcRect/>
          <a:stretch>
            <a:fillRect/>
          </a:stretch>
        </p:blipFill>
        <p:spPr bwMode="auto">
          <a:xfrm>
            <a:off x="0" y="4726709"/>
            <a:ext cx="12192000" cy="2159000"/>
          </a:xfrm>
          <a:prstGeom prst="rect">
            <a:avLst/>
          </a:prstGeom>
          <a:noFill/>
          <a:ln w="9525">
            <a:noFill/>
            <a:miter lim="800000"/>
            <a:headEnd/>
            <a:tailEnd/>
          </a:ln>
        </p:spPr>
      </p:pic>
      <p:sp>
        <p:nvSpPr>
          <p:cNvPr id="7" name="Title 1">
            <a:extLst>
              <a:ext uri="{FF2B5EF4-FFF2-40B4-BE49-F238E27FC236}">
                <a16:creationId xmlns:a16="http://schemas.microsoft.com/office/drawing/2014/main" id="{87951C38-8D5E-2242-BCDF-5A35530D8721}"/>
              </a:ext>
            </a:extLst>
          </p:cNvPr>
          <p:cNvSpPr txBox="1">
            <a:spLocks/>
          </p:cNvSpPr>
          <p:nvPr/>
        </p:nvSpPr>
        <p:spPr>
          <a:xfrm>
            <a:off x="300317" y="240327"/>
            <a:ext cx="10515600" cy="83737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70C0"/>
                </a:solidFill>
              </a:rPr>
              <a:t>Home </a:t>
            </a:r>
            <a:r>
              <a:rPr lang="en-US" u="sng" dirty="0" smtClean="0">
                <a:solidFill>
                  <a:srgbClr val="0070C0"/>
                </a:solidFill>
              </a:rPr>
              <a:t>Investment Partnership Program (HOME)</a:t>
            </a:r>
            <a:endParaRPr lang="en-US" sz="6000" u="sng" dirty="0">
              <a:solidFill>
                <a:srgbClr val="0070C0"/>
              </a:solidFill>
            </a:endParaRPr>
          </a:p>
        </p:txBody>
      </p:sp>
      <p:sp>
        <p:nvSpPr>
          <p:cNvPr id="2" name="Footer Placeholder 1"/>
          <p:cNvSpPr>
            <a:spLocks noGrp="1"/>
          </p:cNvSpPr>
          <p:nvPr>
            <p:ph type="ftr" sz="quarter" idx="11"/>
          </p:nvPr>
        </p:nvSpPr>
        <p:spPr/>
        <p:txBody>
          <a:bodyPr/>
          <a:lstStyle/>
          <a:p>
            <a:r>
              <a:rPr lang="en-US" smtClean="0"/>
              <a:t>NCDA Annual Conference      June 22 - 24, 2022</a:t>
            </a:r>
            <a:endParaRPr lang="en-US"/>
          </a:p>
        </p:txBody>
      </p:sp>
      <p:sp>
        <p:nvSpPr>
          <p:cNvPr id="5" name="Slide Number Placeholder 4"/>
          <p:cNvSpPr>
            <a:spLocks noGrp="1"/>
          </p:cNvSpPr>
          <p:nvPr>
            <p:ph type="sldNum" sz="quarter" idx="12"/>
          </p:nvPr>
        </p:nvSpPr>
        <p:spPr/>
        <p:txBody>
          <a:bodyPr/>
          <a:lstStyle/>
          <a:p>
            <a:fld id="{C20F129F-E5E0-AB4B-B2A6-728971C6F4F5}" type="slidenum">
              <a:rPr lang="en-US" smtClean="0"/>
              <a:t>12</a:t>
            </a:fld>
            <a:endParaRPr lang="en-US"/>
          </a:p>
        </p:txBody>
      </p:sp>
    </p:spTree>
    <p:extLst>
      <p:ext uri="{BB962C8B-B14F-4D97-AF65-F5344CB8AC3E}">
        <p14:creationId xmlns:p14="http://schemas.microsoft.com/office/powerpoint/2010/main" val="2122821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318" y="1062181"/>
            <a:ext cx="5105400" cy="4101350"/>
          </a:xfrm>
        </p:spPr>
        <p:txBody>
          <a:bodyPr>
            <a:normAutofit/>
          </a:bodyPr>
          <a:lstStyle/>
          <a:p>
            <a:pPr marL="0" indent="0">
              <a:buNone/>
            </a:pPr>
            <a:r>
              <a:rPr lang="en-US" b="1" dirty="0" smtClean="0">
                <a:solidFill>
                  <a:schemeClr val="accent5">
                    <a:lumMod val="75000"/>
                  </a:schemeClr>
                </a:solidFill>
              </a:rPr>
              <a:t>Edisto </a:t>
            </a:r>
            <a:r>
              <a:rPr lang="en-US" b="1" dirty="0" smtClean="0">
                <a:solidFill>
                  <a:schemeClr val="accent5">
                    <a:lumMod val="75000"/>
                  </a:schemeClr>
                </a:solidFill>
              </a:rPr>
              <a:t>Court </a:t>
            </a:r>
            <a:r>
              <a:rPr lang="en-US" dirty="0">
                <a:solidFill>
                  <a:schemeClr val="accent5">
                    <a:lumMod val="75000"/>
                  </a:schemeClr>
                </a:solidFill>
              </a:rPr>
              <a:t>–</a:t>
            </a:r>
            <a:r>
              <a:rPr lang="en-US" b="1" dirty="0">
                <a:solidFill>
                  <a:schemeClr val="accent5">
                    <a:lumMod val="75000"/>
                  </a:schemeClr>
                </a:solidFill>
              </a:rPr>
              <a:t> </a:t>
            </a:r>
            <a:r>
              <a:rPr lang="en-US" dirty="0" smtClean="0">
                <a:solidFill>
                  <a:schemeClr val="accent5">
                    <a:lumMod val="75000"/>
                  </a:schemeClr>
                </a:solidFill>
              </a:rPr>
              <a:t>HOME </a:t>
            </a:r>
            <a:r>
              <a:rPr lang="en-US" dirty="0">
                <a:solidFill>
                  <a:schemeClr val="accent5">
                    <a:lumMod val="75000"/>
                  </a:schemeClr>
                </a:solidFill>
              </a:rPr>
              <a:t>$609,949.00</a:t>
            </a:r>
          </a:p>
          <a:p>
            <a:pPr marL="0" indent="0">
              <a:buNone/>
            </a:pPr>
            <a:r>
              <a:rPr lang="en-US" sz="1800" dirty="0" smtClean="0"/>
              <a:t>This  </a:t>
            </a:r>
            <a:r>
              <a:rPr lang="en-US" sz="1800" dirty="0"/>
              <a:t>multifamily affordable housing rental project consists of 29 units. The City of Columbia provided funding for 8-units including two (2) ADA accessible units totaling $</a:t>
            </a:r>
            <a:r>
              <a:rPr lang="en-US" sz="1800" dirty="0" smtClean="0"/>
              <a:t>609,949.00. </a:t>
            </a:r>
            <a:r>
              <a:rPr lang="en-US" sz="1800" dirty="0"/>
              <a:t>Qualified households must be at or below 80% of HUDs Area Median Income (AMI).  This new development was completed in April 2022. Edisto Place Ribbon Cutting HOME project will be part of CD Week April 11, 2022 activities.</a:t>
            </a:r>
          </a:p>
          <a:p>
            <a:pPr marL="0" indent="0">
              <a:buNone/>
            </a:pPr>
            <a:endParaRPr lang="en-US" sz="1800" dirty="0">
              <a:solidFill>
                <a:srgbClr val="FF0000"/>
              </a:solidFill>
            </a:endParaRPr>
          </a:p>
          <a:p>
            <a:pPr marL="0" indent="0">
              <a:buNone/>
            </a:pPr>
            <a:endParaRPr lang="en-US" sz="1800" dirty="0"/>
          </a:p>
        </p:txBody>
      </p:sp>
      <p:pic>
        <p:nvPicPr>
          <p:cNvPr id="4" name="Picture 3" descr="cover-bottom.jpg">
            <a:extLst>
              <a:ext uri="{FF2B5EF4-FFF2-40B4-BE49-F238E27FC236}">
                <a16:creationId xmlns:a16="http://schemas.microsoft.com/office/drawing/2014/main" id="{572EC367-7F98-9A49-ABED-1A5C3163F869}"/>
              </a:ext>
            </a:extLst>
          </p:cNvPr>
          <p:cNvPicPr>
            <a:picLocks noChangeAspect="1"/>
          </p:cNvPicPr>
          <p:nvPr/>
        </p:nvPicPr>
        <p:blipFill>
          <a:blip r:embed="rId2"/>
          <a:srcRect/>
          <a:stretch>
            <a:fillRect/>
          </a:stretch>
        </p:blipFill>
        <p:spPr bwMode="auto">
          <a:xfrm>
            <a:off x="0" y="4726709"/>
            <a:ext cx="12192000" cy="2159000"/>
          </a:xfrm>
          <a:prstGeom prst="rect">
            <a:avLst/>
          </a:prstGeom>
          <a:noFill/>
          <a:ln w="9525">
            <a:noFill/>
            <a:miter lim="800000"/>
            <a:headEnd/>
            <a:tailEnd/>
          </a:ln>
        </p:spPr>
      </p:pic>
      <p:sp>
        <p:nvSpPr>
          <p:cNvPr id="7" name="Title 1">
            <a:extLst>
              <a:ext uri="{FF2B5EF4-FFF2-40B4-BE49-F238E27FC236}">
                <a16:creationId xmlns:a16="http://schemas.microsoft.com/office/drawing/2014/main" id="{87951C38-8D5E-2242-BCDF-5A35530D8721}"/>
              </a:ext>
            </a:extLst>
          </p:cNvPr>
          <p:cNvSpPr txBox="1">
            <a:spLocks/>
          </p:cNvSpPr>
          <p:nvPr/>
        </p:nvSpPr>
        <p:spPr>
          <a:xfrm>
            <a:off x="300317" y="240327"/>
            <a:ext cx="10515600" cy="837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70C0"/>
                </a:solidFill>
              </a:rPr>
              <a:t>Home </a:t>
            </a:r>
            <a:r>
              <a:rPr lang="en-US" u="sng" dirty="0" smtClean="0">
                <a:solidFill>
                  <a:srgbClr val="0070C0"/>
                </a:solidFill>
              </a:rPr>
              <a:t>Funded Projects</a:t>
            </a:r>
            <a:endParaRPr lang="en-US" sz="6000" u="sng" dirty="0">
              <a:solidFill>
                <a:srgbClr val="0070C0"/>
              </a:solidFill>
            </a:endParaRPr>
          </a:p>
        </p:txBody>
      </p:sp>
      <p:sp>
        <p:nvSpPr>
          <p:cNvPr id="2" name="Footer Placeholder 1"/>
          <p:cNvSpPr>
            <a:spLocks noGrp="1"/>
          </p:cNvSpPr>
          <p:nvPr>
            <p:ph type="ftr" sz="quarter" idx="11"/>
          </p:nvPr>
        </p:nvSpPr>
        <p:spPr/>
        <p:txBody>
          <a:bodyPr/>
          <a:lstStyle/>
          <a:p>
            <a:r>
              <a:rPr lang="en-US" smtClean="0"/>
              <a:t>NCDA Annual Conference      June 22 - 24, 2022</a:t>
            </a:r>
            <a:endParaRPr lang="en-US"/>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18403" t="51215" r="62847" b="19737"/>
          <a:stretch/>
        </p:blipFill>
        <p:spPr bwMode="auto">
          <a:xfrm>
            <a:off x="5613796" y="316864"/>
            <a:ext cx="3099898" cy="2374691"/>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796" y="2768093"/>
            <a:ext cx="3099899" cy="227929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0526" y="316864"/>
            <a:ext cx="2825309" cy="3767079"/>
          </a:xfrm>
          <a:prstGeom prst="rect">
            <a:avLst/>
          </a:prstGeom>
        </p:spPr>
      </p:pic>
      <p:sp>
        <p:nvSpPr>
          <p:cNvPr id="10" name="TextBox 9"/>
          <p:cNvSpPr txBox="1"/>
          <p:nvPr/>
        </p:nvSpPr>
        <p:spPr>
          <a:xfrm>
            <a:off x="8900526" y="4125478"/>
            <a:ext cx="1915391" cy="276999"/>
          </a:xfrm>
          <a:prstGeom prst="rect">
            <a:avLst/>
          </a:prstGeom>
          <a:noFill/>
        </p:spPr>
        <p:txBody>
          <a:bodyPr wrap="square" rtlCol="0">
            <a:spAutoFit/>
          </a:bodyPr>
          <a:lstStyle/>
          <a:p>
            <a:r>
              <a:rPr lang="en-US" sz="1200" b="1" dirty="0" smtClean="0">
                <a:solidFill>
                  <a:srgbClr val="0070C0"/>
                </a:solidFill>
              </a:rPr>
              <a:t>Developer: Homes of Hope </a:t>
            </a:r>
            <a:endParaRPr lang="en-US" sz="1200" b="1" dirty="0">
              <a:solidFill>
                <a:srgbClr val="0070C0"/>
              </a:solidFill>
            </a:endParaRPr>
          </a:p>
        </p:txBody>
      </p:sp>
      <p:sp>
        <p:nvSpPr>
          <p:cNvPr id="6" name="Slide Number Placeholder 5"/>
          <p:cNvSpPr>
            <a:spLocks noGrp="1"/>
          </p:cNvSpPr>
          <p:nvPr>
            <p:ph type="sldNum" sz="quarter" idx="12"/>
          </p:nvPr>
        </p:nvSpPr>
        <p:spPr/>
        <p:txBody>
          <a:bodyPr/>
          <a:lstStyle/>
          <a:p>
            <a:fld id="{C20F129F-E5E0-AB4B-B2A6-728971C6F4F5}" type="slidenum">
              <a:rPr lang="en-US" smtClean="0"/>
              <a:t>13</a:t>
            </a:fld>
            <a:endParaRPr lang="en-US"/>
          </a:p>
        </p:txBody>
      </p:sp>
    </p:spTree>
    <p:extLst>
      <p:ext uri="{BB962C8B-B14F-4D97-AF65-F5344CB8AC3E}">
        <p14:creationId xmlns:p14="http://schemas.microsoft.com/office/powerpoint/2010/main" val="444525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bottom.jpg">
            <a:extLst>
              <a:ext uri="{FF2B5EF4-FFF2-40B4-BE49-F238E27FC236}">
                <a16:creationId xmlns:a16="http://schemas.microsoft.com/office/drawing/2014/main" id="{7ABA68FA-B459-1741-BCBC-E13A33C32D05}"/>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NCDA Annual Conference      June 22 - 24, 2022</a:t>
            </a:r>
            <a:endParaRPr lang="en-US"/>
          </a:p>
        </p:txBody>
      </p:sp>
      <p:sp>
        <p:nvSpPr>
          <p:cNvPr id="7" name="Title 2">
            <a:extLst>
              <a:ext uri="{FF2B5EF4-FFF2-40B4-BE49-F238E27FC236}">
                <a16:creationId xmlns:a16="http://schemas.microsoft.com/office/drawing/2014/main" id="{4EFE4185-F0D1-CB4F-ABE2-8FC7331DA1B1}"/>
              </a:ext>
            </a:extLst>
          </p:cNvPr>
          <p:cNvSpPr>
            <a:spLocks noGrp="1"/>
          </p:cNvSpPr>
          <p:nvPr>
            <p:ph idx="1"/>
          </p:nvPr>
        </p:nvSpPr>
        <p:spPr>
          <a:xfrm>
            <a:off x="414481" y="471052"/>
            <a:ext cx="11085945" cy="849747"/>
          </a:xfrm>
        </p:spPr>
        <p:txBody>
          <a:bodyPr>
            <a:noAutofit/>
          </a:bodyPr>
          <a:lstStyle/>
          <a:p>
            <a:pPr marL="0" indent="0" algn="ctr">
              <a:buNone/>
            </a:pPr>
            <a:r>
              <a:rPr lang="en-US" sz="4000" b="1" dirty="0" smtClean="0">
                <a:solidFill>
                  <a:srgbClr val="0070C0"/>
                </a:solidFill>
              </a:rPr>
              <a:t>THANK YOU!</a:t>
            </a:r>
          </a:p>
          <a:p>
            <a:pPr marL="0" indent="0" algn="ctr">
              <a:buNone/>
            </a:pPr>
            <a:endParaRPr lang="en-US" sz="4000" b="1" dirty="0" smtClean="0">
              <a:solidFill>
                <a:srgbClr val="0070C0"/>
              </a:solidFill>
            </a:endParaRPr>
          </a:p>
          <a:p>
            <a:pPr marL="0" indent="0" algn="ctr">
              <a:buNone/>
            </a:pPr>
            <a:r>
              <a:rPr lang="en-US" b="1" dirty="0" smtClean="0">
                <a:solidFill>
                  <a:srgbClr val="0070C0"/>
                </a:solidFill>
              </a:rPr>
              <a:t>City of Columbia </a:t>
            </a:r>
          </a:p>
          <a:p>
            <a:pPr marL="0" indent="0" algn="ctr">
              <a:buNone/>
            </a:pPr>
            <a:r>
              <a:rPr lang="en-US" b="1" dirty="0" smtClean="0">
                <a:solidFill>
                  <a:srgbClr val="0070C0"/>
                </a:solidFill>
              </a:rPr>
              <a:t>Community Development Department</a:t>
            </a:r>
          </a:p>
          <a:p>
            <a:pPr marL="0" indent="0" algn="ctr">
              <a:buNone/>
            </a:pPr>
            <a:r>
              <a:rPr lang="en-US" b="1" dirty="0" smtClean="0">
                <a:solidFill>
                  <a:srgbClr val="0070C0"/>
                </a:solidFill>
              </a:rPr>
              <a:t>1401 Main Street, 4</a:t>
            </a:r>
            <a:r>
              <a:rPr lang="en-US" b="1" baseline="30000" dirty="0" smtClean="0">
                <a:solidFill>
                  <a:srgbClr val="0070C0"/>
                </a:solidFill>
              </a:rPr>
              <a:t>th</a:t>
            </a:r>
            <a:r>
              <a:rPr lang="en-US" b="1" dirty="0" smtClean="0">
                <a:solidFill>
                  <a:srgbClr val="0070C0"/>
                </a:solidFill>
              </a:rPr>
              <a:t> Floor</a:t>
            </a:r>
          </a:p>
          <a:p>
            <a:pPr marL="0" indent="0" algn="ctr">
              <a:buNone/>
            </a:pPr>
            <a:r>
              <a:rPr lang="en-US" b="1" dirty="0" smtClean="0">
                <a:solidFill>
                  <a:srgbClr val="0070C0"/>
                </a:solidFill>
              </a:rPr>
              <a:t>Columbia, SC 29201</a:t>
            </a:r>
          </a:p>
          <a:p>
            <a:pPr marL="0" indent="0" algn="ctr">
              <a:buNone/>
            </a:pPr>
            <a:r>
              <a:rPr lang="en-US" sz="1600" b="1" dirty="0" smtClean="0">
                <a:solidFill>
                  <a:schemeClr val="accent1">
                    <a:lumMod val="50000"/>
                  </a:schemeClr>
                </a:solidFill>
                <a:hlinkClick r:id="rId3"/>
              </a:rPr>
              <a:t>CommunityDevelopment@ColumbiaSC.gov</a:t>
            </a:r>
            <a:endParaRPr lang="en-US" sz="1600" b="1" dirty="0" smtClean="0">
              <a:solidFill>
                <a:schemeClr val="accent1">
                  <a:lumMod val="50000"/>
                </a:schemeClr>
              </a:solidFill>
            </a:endParaRPr>
          </a:p>
          <a:p>
            <a:pPr marL="0" indent="0" algn="ctr">
              <a:buNone/>
            </a:pPr>
            <a:r>
              <a:rPr lang="en-US" sz="1600" b="1" dirty="0" smtClean="0">
                <a:solidFill>
                  <a:srgbClr val="0070C0"/>
                </a:solidFill>
              </a:rPr>
              <a:t>Phone: 803-545-3373    Fax:  803-255-8912</a:t>
            </a:r>
            <a:endParaRPr lang="en-US" sz="1600" b="1" dirty="0">
              <a:solidFill>
                <a:srgbClr val="0070C0"/>
              </a:solidFill>
            </a:endParaRPr>
          </a:p>
        </p:txBody>
      </p:sp>
      <p:pic>
        <p:nvPicPr>
          <p:cNvPr id="5" name="Picture 4" descr="A picture containing logo&#10;&#10;Description automatically generated">
            <a:extLst>
              <a:ext uri="{FF2B5EF4-FFF2-40B4-BE49-F238E27FC236}">
                <a16:creationId xmlns:a16="http://schemas.microsoft.com/office/drawing/2014/main" id="{DE81E80D-31FE-DDEA-158C-82CA0F46D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3612" y="40790"/>
            <a:ext cx="1736014" cy="1710269"/>
          </a:xfrm>
          <a:prstGeom prst="rect">
            <a:avLst/>
          </a:prstGeom>
        </p:spPr>
      </p:pic>
      <p:pic>
        <p:nvPicPr>
          <p:cNvPr id="6" name="Picture 5" descr="A close up of a logo&#10;&#10;Description automatically generated">
            <a:extLst>
              <a:ext uri="{FF2B5EF4-FFF2-40B4-BE49-F238E27FC236}">
                <a16:creationId xmlns:a16="http://schemas.microsoft.com/office/drawing/2014/main" id="{CD22331A-E841-7043-AA0A-2AF14D105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772" y="0"/>
            <a:ext cx="1522660" cy="1751059"/>
          </a:xfrm>
          <a:prstGeom prst="rect">
            <a:avLst/>
          </a:prstGeom>
        </p:spPr>
      </p:pic>
      <p:sp>
        <p:nvSpPr>
          <p:cNvPr id="3" name="Slide Number Placeholder 2"/>
          <p:cNvSpPr>
            <a:spLocks noGrp="1"/>
          </p:cNvSpPr>
          <p:nvPr>
            <p:ph type="sldNum" sz="quarter" idx="12"/>
          </p:nvPr>
        </p:nvSpPr>
        <p:spPr/>
        <p:txBody>
          <a:bodyPr/>
          <a:lstStyle/>
          <a:p>
            <a:fld id="{C20F129F-E5E0-AB4B-B2A6-728971C6F4F5}" type="slidenum">
              <a:rPr lang="en-US" smtClean="0"/>
              <a:t>14</a:t>
            </a:fld>
            <a:endParaRPr lang="en-US"/>
          </a:p>
        </p:txBody>
      </p:sp>
    </p:spTree>
    <p:extLst>
      <p:ext uri="{BB962C8B-B14F-4D97-AF65-F5344CB8AC3E}">
        <p14:creationId xmlns:p14="http://schemas.microsoft.com/office/powerpoint/2010/main" val="2581738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5476-7835-2143-9A3F-E36B802A2C51}"/>
              </a:ext>
            </a:extLst>
          </p:cNvPr>
          <p:cNvSpPr>
            <a:spLocks noGrp="1"/>
          </p:cNvSpPr>
          <p:nvPr>
            <p:ph type="title"/>
          </p:nvPr>
        </p:nvSpPr>
        <p:spPr>
          <a:xfrm>
            <a:off x="478464" y="302235"/>
            <a:ext cx="10515600" cy="837374"/>
          </a:xfrm>
        </p:spPr>
        <p:txBody>
          <a:bodyPr>
            <a:normAutofit/>
          </a:bodyPr>
          <a:lstStyle/>
          <a:p>
            <a:r>
              <a:rPr lang="en-US" sz="4800" u="sng" dirty="0" smtClean="0">
                <a:solidFill>
                  <a:schemeClr val="accent5">
                    <a:lumMod val="75000"/>
                  </a:schemeClr>
                </a:solidFill>
              </a:rPr>
              <a:t>Community Development Department</a:t>
            </a:r>
            <a:r>
              <a:rPr lang="en-US" sz="4800" u="sng" dirty="0" smtClean="0">
                <a:solidFill>
                  <a:schemeClr val="accent5">
                    <a:lumMod val="75000"/>
                  </a:schemeClr>
                </a:solidFill>
                <a:effectLst/>
              </a:rPr>
              <a:t> </a:t>
            </a:r>
            <a:endParaRPr lang="en-US" sz="4800" u="sng" dirty="0">
              <a:solidFill>
                <a:schemeClr val="accent5">
                  <a:lumMod val="75000"/>
                </a:schemeClr>
              </a:solidFill>
            </a:endParaRPr>
          </a:p>
        </p:txBody>
      </p:sp>
      <p:pic>
        <p:nvPicPr>
          <p:cNvPr id="3" name="Picture 2" descr="cover-bottom.jpg">
            <a:extLst>
              <a:ext uri="{FF2B5EF4-FFF2-40B4-BE49-F238E27FC236}">
                <a16:creationId xmlns:a16="http://schemas.microsoft.com/office/drawing/2014/main" id="{BEF0C5B4-F617-7A40-B556-668A3C65D16A}"/>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NCDA Annual Conference      June 22 - 24, 2022</a:t>
            </a:r>
            <a:endParaRPr lang="en-US"/>
          </a:p>
        </p:txBody>
      </p:sp>
      <p:sp>
        <p:nvSpPr>
          <p:cNvPr id="6" name="TextBox 5"/>
          <p:cNvSpPr txBox="1"/>
          <p:nvPr/>
        </p:nvSpPr>
        <p:spPr>
          <a:xfrm>
            <a:off x="478464" y="1117000"/>
            <a:ext cx="10830560" cy="3877985"/>
          </a:xfrm>
          <a:prstGeom prst="rect">
            <a:avLst/>
          </a:prstGeom>
          <a:noFill/>
        </p:spPr>
        <p:txBody>
          <a:bodyPr wrap="square" rtlCol="0">
            <a:spAutoFit/>
          </a:bodyPr>
          <a:lstStyle/>
          <a:p>
            <a:pPr fontAlgn="base"/>
            <a:r>
              <a:rPr lang="en-US" sz="3600" b="1" dirty="0" smtClean="0">
                <a:solidFill>
                  <a:schemeClr val="accent5">
                    <a:lumMod val="75000"/>
                  </a:schemeClr>
                </a:solidFill>
              </a:rPr>
              <a:t>Mission:</a:t>
            </a:r>
          </a:p>
          <a:p>
            <a:pPr fontAlgn="base"/>
            <a:r>
              <a:rPr lang="en-US" sz="2400" dirty="0" smtClean="0"/>
              <a:t>To </a:t>
            </a:r>
            <a:r>
              <a:rPr lang="en-US" sz="2400" dirty="0"/>
              <a:t>improve the quality of life for Columbia’s citizens by providing economic, housing and social opportunities.  We are the fuel supporting the local economy by providing resources and opportunities for growth. Community Development administers federal, state and local funding and ensures compliance.  Community Development programs increase home-ownership and build neighborhood capacity while offering excellent customer service.  Partnerships with banks, neighborhoods and organizations allow us to improve the quality of life and continue to make Columbia a world class city.</a:t>
            </a:r>
          </a:p>
          <a:p>
            <a:pPr fontAlgn="base"/>
            <a:endParaRPr lang="en-US" dirty="0"/>
          </a:p>
        </p:txBody>
      </p:sp>
      <p:sp>
        <p:nvSpPr>
          <p:cNvPr id="5" name="Slide Number Placeholder 4"/>
          <p:cNvSpPr>
            <a:spLocks noGrp="1"/>
          </p:cNvSpPr>
          <p:nvPr>
            <p:ph type="sldNum" sz="quarter" idx="12"/>
          </p:nvPr>
        </p:nvSpPr>
        <p:spPr/>
        <p:txBody>
          <a:bodyPr/>
          <a:lstStyle/>
          <a:p>
            <a:fld id="{C20F129F-E5E0-AB4B-B2A6-728971C6F4F5}" type="slidenum">
              <a:rPr lang="en-US" smtClean="0"/>
              <a:t>2</a:t>
            </a:fld>
            <a:endParaRPr lang="en-US"/>
          </a:p>
        </p:txBody>
      </p:sp>
    </p:spTree>
    <p:extLst>
      <p:ext uri="{BB962C8B-B14F-4D97-AF65-F5344CB8AC3E}">
        <p14:creationId xmlns:p14="http://schemas.microsoft.com/office/powerpoint/2010/main" val="2535967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5476-7835-2143-9A3F-E36B802A2C51}"/>
              </a:ext>
            </a:extLst>
          </p:cNvPr>
          <p:cNvSpPr>
            <a:spLocks noGrp="1"/>
          </p:cNvSpPr>
          <p:nvPr>
            <p:ph type="title"/>
          </p:nvPr>
        </p:nvSpPr>
        <p:spPr>
          <a:xfrm>
            <a:off x="478464" y="302235"/>
            <a:ext cx="10515600" cy="837374"/>
          </a:xfrm>
        </p:spPr>
        <p:txBody>
          <a:bodyPr>
            <a:normAutofit/>
          </a:bodyPr>
          <a:lstStyle/>
          <a:p>
            <a:r>
              <a:rPr lang="en-US" sz="4800" u="sng" dirty="0" smtClean="0">
                <a:solidFill>
                  <a:schemeClr val="accent5">
                    <a:lumMod val="75000"/>
                  </a:schemeClr>
                </a:solidFill>
              </a:rPr>
              <a:t>City of Columbia </a:t>
            </a:r>
            <a:r>
              <a:rPr lang="en-US" sz="4800" u="sng" dirty="0" smtClean="0">
                <a:solidFill>
                  <a:schemeClr val="accent5">
                    <a:lumMod val="75000"/>
                  </a:schemeClr>
                </a:solidFill>
                <a:effectLst/>
              </a:rPr>
              <a:t> </a:t>
            </a:r>
            <a:endParaRPr lang="en-US" sz="4800" u="sng" dirty="0">
              <a:solidFill>
                <a:schemeClr val="accent5">
                  <a:lumMod val="75000"/>
                </a:schemeClr>
              </a:solidFill>
            </a:endParaRPr>
          </a:p>
        </p:txBody>
      </p:sp>
      <p:pic>
        <p:nvPicPr>
          <p:cNvPr id="3" name="Picture 2" descr="cover-bottom.jpg">
            <a:extLst>
              <a:ext uri="{FF2B5EF4-FFF2-40B4-BE49-F238E27FC236}">
                <a16:creationId xmlns:a16="http://schemas.microsoft.com/office/drawing/2014/main" id="{BEF0C5B4-F617-7A40-B556-668A3C65D16A}"/>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sp>
        <p:nvSpPr>
          <p:cNvPr id="8" name="TextBox 7">
            <a:extLst>
              <a:ext uri="{FF2B5EF4-FFF2-40B4-BE49-F238E27FC236}">
                <a16:creationId xmlns:a16="http://schemas.microsoft.com/office/drawing/2014/main" id="{168C708F-8D29-254B-A74E-D38B705689A2}"/>
              </a:ext>
            </a:extLst>
          </p:cNvPr>
          <p:cNvSpPr txBox="1"/>
          <p:nvPr/>
        </p:nvSpPr>
        <p:spPr>
          <a:xfrm>
            <a:off x="478464" y="1063197"/>
            <a:ext cx="10515600" cy="4093428"/>
          </a:xfrm>
          <a:prstGeom prst="rect">
            <a:avLst/>
          </a:prstGeom>
          <a:noFill/>
        </p:spPr>
        <p:txBody>
          <a:bodyPr wrap="square" rtlCol="0">
            <a:spAutoFit/>
          </a:bodyPr>
          <a:lstStyle/>
          <a:p>
            <a:r>
              <a:rPr lang="en-US" sz="2000" dirty="0" smtClean="0"/>
              <a:t> </a:t>
            </a:r>
            <a:endParaRPr lang="en-US" sz="2000" dirty="0">
              <a:effectLst/>
            </a:endParaRPr>
          </a:p>
          <a:p>
            <a:pPr marL="342900" indent="-342900">
              <a:buFont typeface="Wingdings" panose="05000000000000000000" pitchFamily="2" charset="2"/>
              <a:buChar char="Ø"/>
            </a:pPr>
            <a:r>
              <a:rPr lang="en-US" sz="2400" dirty="0" smtClean="0"/>
              <a:t>Centrally located in the State of South Carolina. </a:t>
            </a:r>
          </a:p>
          <a:p>
            <a:endParaRPr lang="en-US" sz="2400" dirty="0" smtClean="0"/>
          </a:p>
          <a:p>
            <a:pPr marL="342900" indent="-342900">
              <a:buFont typeface="Wingdings" panose="05000000000000000000" pitchFamily="2" charset="2"/>
              <a:buChar char="Ø"/>
            </a:pPr>
            <a:r>
              <a:rPr lang="en-US" sz="2400" dirty="0" smtClean="0"/>
              <a:t>City Hall located in Richland County and geographical incorporated city limits include portions of Lexington County.</a:t>
            </a:r>
          </a:p>
          <a:p>
            <a:endParaRPr lang="en-US" sz="2400" dirty="0" smtClean="0"/>
          </a:p>
          <a:p>
            <a:pPr marL="342900" indent="-342900">
              <a:buFont typeface="Wingdings" panose="05000000000000000000" pitchFamily="2" charset="2"/>
              <a:buChar char="Ø"/>
            </a:pPr>
            <a:r>
              <a:rPr lang="en-US" sz="2400" dirty="0" smtClean="0"/>
              <a:t>The City’s population  was 136,362 as of 2020, according to the United States Census Bureau.</a:t>
            </a:r>
          </a:p>
          <a:p>
            <a:endParaRPr lang="en-US" sz="2400" dirty="0" smtClean="0"/>
          </a:p>
          <a:p>
            <a:pPr marL="342900" indent="-342900">
              <a:buFont typeface="Wingdings" panose="05000000000000000000" pitchFamily="2" charset="2"/>
              <a:buChar char="Ø"/>
            </a:pPr>
            <a:r>
              <a:rPr lang="en-US" sz="2400" dirty="0" smtClean="0"/>
              <a:t>The City operates under a council-manage form of government</a:t>
            </a:r>
          </a:p>
          <a:p>
            <a:pPr marL="342900" indent="-342900">
              <a:buFont typeface="Wingdings" panose="05000000000000000000" pitchFamily="2" charset="2"/>
              <a:buChar char="Ø"/>
            </a:pPr>
            <a:endParaRPr lang="en-US" sz="2400" dirty="0"/>
          </a:p>
        </p:txBody>
      </p:sp>
      <p:sp>
        <p:nvSpPr>
          <p:cNvPr id="4" name="Footer Placeholder 3"/>
          <p:cNvSpPr>
            <a:spLocks noGrp="1"/>
          </p:cNvSpPr>
          <p:nvPr>
            <p:ph type="ftr" sz="quarter" idx="11"/>
          </p:nvPr>
        </p:nvSpPr>
        <p:spPr/>
        <p:txBody>
          <a:bodyPr/>
          <a:lstStyle/>
          <a:p>
            <a:r>
              <a:rPr lang="en-US" smtClean="0"/>
              <a:t>NCDA Annual Conference      June 22 - 24, 2022</a:t>
            </a:r>
            <a:endParaRPr lang="en-US"/>
          </a:p>
        </p:txBody>
      </p:sp>
      <p:sp>
        <p:nvSpPr>
          <p:cNvPr id="5" name="Slide Number Placeholder 4"/>
          <p:cNvSpPr>
            <a:spLocks noGrp="1"/>
          </p:cNvSpPr>
          <p:nvPr>
            <p:ph type="sldNum" sz="quarter" idx="12"/>
          </p:nvPr>
        </p:nvSpPr>
        <p:spPr/>
        <p:txBody>
          <a:bodyPr/>
          <a:lstStyle/>
          <a:p>
            <a:fld id="{C20F129F-E5E0-AB4B-B2A6-728971C6F4F5}" type="slidenum">
              <a:rPr lang="en-US" smtClean="0"/>
              <a:t>3</a:t>
            </a:fld>
            <a:endParaRPr lang="en-US"/>
          </a:p>
        </p:txBody>
      </p:sp>
    </p:spTree>
    <p:extLst>
      <p:ext uri="{BB962C8B-B14F-4D97-AF65-F5344CB8AC3E}">
        <p14:creationId xmlns:p14="http://schemas.microsoft.com/office/powerpoint/2010/main" val="214208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5476-7835-2143-9A3F-E36B802A2C51}"/>
              </a:ext>
            </a:extLst>
          </p:cNvPr>
          <p:cNvSpPr>
            <a:spLocks noGrp="1"/>
          </p:cNvSpPr>
          <p:nvPr>
            <p:ph type="title"/>
          </p:nvPr>
        </p:nvSpPr>
        <p:spPr>
          <a:xfrm>
            <a:off x="614202" y="343684"/>
            <a:ext cx="10515600" cy="837374"/>
          </a:xfrm>
        </p:spPr>
        <p:txBody>
          <a:bodyPr>
            <a:normAutofit/>
          </a:bodyPr>
          <a:lstStyle/>
          <a:p>
            <a:r>
              <a:rPr lang="en-US" sz="4800" u="sng" dirty="0" smtClean="0">
                <a:solidFill>
                  <a:schemeClr val="accent5">
                    <a:lumMod val="75000"/>
                  </a:schemeClr>
                </a:solidFill>
              </a:rPr>
              <a:t>Participating Jurisdiction</a:t>
            </a:r>
            <a:endParaRPr lang="en-US" sz="4800" u="sng" dirty="0">
              <a:solidFill>
                <a:schemeClr val="accent5">
                  <a:lumMod val="75000"/>
                </a:schemeClr>
              </a:solidFill>
            </a:endParaRPr>
          </a:p>
        </p:txBody>
      </p:sp>
      <p:pic>
        <p:nvPicPr>
          <p:cNvPr id="3" name="Picture 2" descr="cover-bottom.jpg">
            <a:extLst>
              <a:ext uri="{FF2B5EF4-FFF2-40B4-BE49-F238E27FC236}">
                <a16:creationId xmlns:a16="http://schemas.microsoft.com/office/drawing/2014/main" id="{BEF0C5B4-F617-7A40-B556-668A3C65D16A}"/>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sp>
        <p:nvSpPr>
          <p:cNvPr id="10" name="TextBox 9">
            <a:extLst>
              <a:ext uri="{FF2B5EF4-FFF2-40B4-BE49-F238E27FC236}">
                <a16:creationId xmlns:a16="http://schemas.microsoft.com/office/drawing/2014/main" id="{18C49F4F-6C59-BA4C-85B2-2238BDAB1AD9}"/>
              </a:ext>
            </a:extLst>
          </p:cNvPr>
          <p:cNvSpPr txBox="1"/>
          <p:nvPr/>
        </p:nvSpPr>
        <p:spPr>
          <a:xfrm>
            <a:off x="614202" y="1641049"/>
            <a:ext cx="7539198" cy="1938992"/>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HUD </a:t>
            </a:r>
            <a:r>
              <a:rPr lang="en-US" sz="2400" dirty="0" smtClean="0"/>
              <a:t>Grantee</a:t>
            </a:r>
          </a:p>
          <a:p>
            <a:pPr marL="342900" indent="-342900">
              <a:buFont typeface="Wingdings" panose="05000000000000000000" pitchFamily="2" charset="2"/>
              <a:buChar char="Ø"/>
            </a:pPr>
            <a:endParaRPr lang="en-US" sz="2400" dirty="0" smtClean="0"/>
          </a:p>
          <a:p>
            <a:pPr marL="342900" indent="-342900">
              <a:buFont typeface="Wingdings" panose="05000000000000000000" pitchFamily="2" charset="2"/>
              <a:buChar char="Ø"/>
            </a:pPr>
            <a:r>
              <a:rPr lang="en-US" sz="2400" dirty="0" smtClean="0"/>
              <a:t>Annual Entitlement Allocation Recipient</a:t>
            </a:r>
          </a:p>
          <a:p>
            <a:pPr marL="342900" indent="-342900">
              <a:buFont typeface="Wingdings" panose="05000000000000000000" pitchFamily="2" charset="2"/>
              <a:buChar char="Ø"/>
            </a:pPr>
            <a:endParaRPr lang="en-US" sz="2400" dirty="0" smtClean="0"/>
          </a:p>
          <a:p>
            <a:pPr marL="342900" indent="-342900">
              <a:buFont typeface="Wingdings" panose="05000000000000000000" pitchFamily="2" charset="2"/>
              <a:buChar char="Ø"/>
            </a:pPr>
            <a:r>
              <a:rPr lang="en-US" sz="2400" dirty="0" smtClean="0"/>
              <a:t>Congressional Appropriations Allocation Recipient</a:t>
            </a:r>
            <a:endParaRPr lang="en-US" sz="2400" dirty="0"/>
          </a:p>
        </p:txBody>
      </p:sp>
      <p:sp>
        <p:nvSpPr>
          <p:cNvPr id="5" name="Footer Placeholder 4"/>
          <p:cNvSpPr>
            <a:spLocks noGrp="1"/>
          </p:cNvSpPr>
          <p:nvPr>
            <p:ph type="ftr" sz="quarter" idx="11"/>
          </p:nvPr>
        </p:nvSpPr>
        <p:spPr/>
        <p:txBody>
          <a:bodyPr/>
          <a:lstStyle/>
          <a:p>
            <a:r>
              <a:rPr lang="en-US" smtClean="0"/>
              <a:t>NCDA Annual Conference      June 22 - 24, 2022</a:t>
            </a:r>
            <a:endParaRPr lang="en-US"/>
          </a:p>
        </p:txBody>
      </p:sp>
      <p:sp>
        <p:nvSpPr>
          <p:cNvPr id="4" name="Slide Number Placeholder 3"/>
          <p:cNvSpPr>
            <a:spLocks noGrp="1"/>
          </p:cNvSpPr>
          <p:nvPr>
            <p:ph type="sldNum" sz="quarter" idx="12"/>
          </p:nvPr>
        </p:nvSpPr>
        <p:spPr/>
        <p:txBody>
          <a:bodyPr/>
          <a:lstStyle/>
          <a:p>
            <a:fld id="{C20F129F-E5E0-AB4B-B2A6-728971C6F4F5}" type="slidenum">
              <a:rPr lang="en-US" smtClean="0"/>
              <a:t>4</a:t>
            </a:fld>
            <a:endParaRPr lang="en-US"/>
          </a:p>
        </p:txBody>
      </p:sp>
    </p:spTree>
    <p:extLst>
      <p:ext uri="{BB962C8B-B14F-4D97-AF65-F5344CB8AC3E}">
        <p14:creationId xmlns:p14="http://schemas.microsoft.com/office/powerpoint/2010/main" val="334368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5476-7835-2143-9A3F-E36B802A2C51}"/>
              </a:ext>
            </a:extLst>
          </p:cNvPr>
          <p:cNvSpPr>
            <a:spLocks noGrp="1"/>
          </p:cNvSpPr>
          <p:nvPr>
            <p:ph type="title"/>
          </p:nvPr>
        </p:nvSpPr>
        <p:spPr>
          <a:xfrm>
            <a:off x="838200" y="365126"/>
            <a:ext cx="10515600" cy="837374"/>
          </a:xfrm>
        </p:spPr>
        <p:txBody>
          <a:bodyPr>
            <a:normAutofit/>
          </a:bodyPr>
          <a:lstStyle/>
          <a:p>
            <a:r>
              <a:rPr lang="en-US" sz="4800" u="sng" dirty="0" smtClean="0">
                <a:solidFill>
                  <a:schemeClr val="accent5">
                    <a:lumMod val="75000"/>
                  </a:schemeClr>
                </a:solidFill>
              </a:rPr>
              <a:t>FY2022 HUD Funding Allocations/Revenue</a:t>
            </a:r>
            <a:endParaRPr lang="en-US" sz="4800" u="sng" dirty="0">
              <a:solidFill>
                <a:schemeClr val="accent5">
                  <a:lumMod val="75000"/>
                </a:schemeClr>
              </a:solidFill>
            </a:endParaRPr>
          </a:p>
        </p:txBody>
      </p:sp>
      <p:pic>
        <p:nvPicPr>
          <p:cNvPr id="3" name="Picture 2" descr="cover-bottom.jpg">
            <a:extLst>
              <a:ext uri="{FF2B5EF4-FFF2-40B4-BE49-F238E27FC236}">
                <a16:creationId xmlns:a16="http://schemas.microsoft.com/office/drawing/2014/main" id="{BEF0C5B4-F617-7A40-B556-668A3C65D16A}"/>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graphicFrame>
        <p:nvGraphicFramePr>
          <p:cNvPr id="9" name="Table 8">
            <a:extLst>
              <a:ext uri="{FF2B5EF4-FFF2-40B4-BE49-F238E27FC236}">
                <a16:creationId xmlns:a16="http://schemas.microsoft.com/office/drawing/2014/main" id="{8551CD52-7ED2-BC44-AA2E-C4FAE20FCF02}"/>
              </a:ext>
            </a:extLst>
          </p:cNvPr>
          <p:cNvGraphicFramePr>
            <a:graphicFrameLocks noGrp="1"/>
          </p:cNvGraphicFramePr>
          <p:nvPr>
            <p:extLst/>
          </p:nvPr>
        </p:nvGraphicFramePr>
        <p:xfrm>
          <a:off x="1916546" y="1694182"/>
          <a:ext cx="7273635" cy="2951585"/>
        </p:xfrm>
        <a:graphic>
          <a:graphicData uri="http://schemas.openxmlformats.org/drawingml/2006/table">
            <a:tbl>
              <a:tblPr firstRow="1" bandRow="1">
                <a:tableStyleId>{7DF18680-E054-41AD-8BC1-D1AEF772440D}</a:tableStyleId>
              </a:tblPr>
              <a:tblGrid>
                <a:gridCol w="1454727">
                  <a:extLst>
                    <a:ext uri="{9D8B030D-6E8A-4147-A177-3AD203B41FA5}">
                      <a16:colId xmlns:a16="http://schemas.microsoft.com/office/drawing/2014/main" val="2446786475"/>
                    </a:ext>
                  </a:extLst>
                </a:gridCol>
                <a:gridCol w="1454727">
                  <a:extLst>
                    <a:ext uri="{9D8B030D-6E8A-4147-A177-3AD203B41FA5}">
                      <a16:colId xmlns:a16="http://schemas.microsoft.com/office/drawing/2014/main" val="3109556651"/>
                    </a:ext>
                  </a:extLst>
                </a:gridCol>
                <a:gridCol w="1454727">
                  <a:extLst>
                    <a:ext uri="{9D8B030D-6E8A-4147-A177-3AD203B41FA5}">
                      <a16:colId xmlns:a16="http://schemas.microsoft.com/office/drawing/2014/main" val="25744091"/>
                    </a:ext>
                  </a:extLst>
                </a:gridCol>
                <a:gridCol w="1454727">
                  <a:extLst>
                    <a:ext uri="{9D8B030D-6E8A-4147-A177-3AD203B41FA5}">
                      <a16:colId xmlns:a16="http://schemas.microsoft.com/office/drawing/2014/main" val="70982988"/>
                    </a:ext>
                  </a:extLst>
                </a:gridCol>
                <a:gridCol w="1454727">
                  <a:extLst>
                    <a:ext uri="{9D8B030D-6E8A-4147-A177-3AD203B41FA5}">
                      <a16:colId xmlns:a16="http://schemas.microsoft.com/office/drawing/2014/main" val="3502473944"/>
                    </a:ext>
                  </a:extLst>
                </a:gridCol>
              </a:tblGrid>
              <a:tr h="537406">
                <a:tc>
                  <a:txBody>
                    <a:bodyPr/>
                    <a:lstStyle/>
                    <a:p>
                      <a:pPr algn="ctr"/>
                      <a:r>
                        <a:rPr lang="en-US" sz="2000" b="1" dirty="0"/>
                        <a:t>Source</a:t>
                      </a:r>
                    </a:p>
                  </a:txBody>
                  <a:tcPr/>
                </a:tc>
                <a:tc>
                  <a:txBody>
                    <a:bodyPr/>
                    <a:lstStyle/>
                    <a:p>
                      <a:pPr algn="ctr"/>
                      <a:r>
                        <a:rPr lang="en-US" sz="2000" dirty="0"/>
                        <a:t>Amount</a:t>
                      </a:r>
                    </a:p>
                  </a:txBody>
                  <a:tcPr/>
                </a:tc>
                <a:tc>
                  <a:txBody>
                    <a:bodyPr/>
                    <a:lstStyle/>
                    <a:p>
                      <a:pPr algn="ctr"/>
                      <a:r>
                        <a:rPr lang="en-US" sz="2000" dirty="0"/>
                        <a:t>Program </a:t>
                      </a:r>
                      <a:r>
                        <a:rPr lang="en-US" sz="2000" dirty="0" smtClean="0"/>
                        <a:t>Income/RLF</a:t>
                      </a:r>
                      <a:endParaRPr lang="en-US" sz="2000" dirty="0"/>
                    </a:p>
                  </a:txBody>
                  <a:tcPr/>
                </a:tc>
                <a:tc>
                  <a:txBody>
                    <a:bodyPr/>
                    <a:lstStyle/>
                    <a:p>
                      <a:pPr algn="ctr"/>
                      <a:r>
                        <a:rPr lang="en-US" sz="2000" dirty="0" smtClean="0"/>
                        <a:t>Prior</a:t>
                      </a:r>
                      <a:r>
                        <a:rPr lang="en-US" sz="2000" baseline="0" dirty="0" smtClean="0"/>
                        <a:t> Year</a:t>
                      </a:r>
                    </a:p>
                    <a:p>
                      <a:pPr algn="ctr"/>
                      <a:r>
                        <a:rPr lang="en-US" sz="2000" baseline="0" dirty="0" smtClean="0"/>
                        <a:t>Funding</a:t>
                      </a:r>
                      <a:endParaRPr lang="en-US" sz="2000" dirty="0"/>
                    </a:p>
                  </a:txBody>
                  <a:tcPr/>
                </a:tc>
                <a:tc>
                  <a:txBody>
                    <a:bodyPr/>
                    <a:lstStyle/>
                    <a:p>
                      <a:pPr algn="ctr"/>
                      <a:r>
                        <a:rPr lang="en-US" sz="2000" dirty="0" smtClean="0"/>
                        <a:t>Total Revenue</a:t>
                      </a:r>
                      <a:endParaRPr lang="en-US" sz="2000" dirty="0"/>
                    </a:p>
                  </a:txBody>
                  <a:tcPr/>
                </a:tc>
                <a:extLst>
                  <a:ext uri="{0D108BD9-81ED-4DB2-BD59-A6C34878D82A}">
                    <a16:rowId xmlns:a16="http://schemas.microsoft.com/office/drawing/2014/main" val="4208140593"/>
                  </a:ext>
                </a:extLst>
              </a:tr>
              <a:tr h="537406">
                <a:tc>
                  <a:txBody>
                    <a:bodyPr/>
                    <a:lstStyle/>
                    <a:p>
                      <a:pPr algn="ctr"/>
                      <a:r>
                        <a:rPr lang="en-US" sz="2000" b="0" dirty="0"/>
                        <a:t>CDBG</a:t>
                      </a:r>
                    </a:p>
                  </a:txBody>
                  <a:tcPr/>
                </a:tc>
                <a:tc>
                  <a:txBody>
                    <a:bodyPr/>
                    <a:lstStyle/>
                    <a:p>
                      <a:pPr algn="ctr"/>
                      <a:r>
                        <a:rPr lang="en-US" sz="2000" b="0" i="0" u="none" strike="noStrike" kern="1200" baseline="0" dirty="0" smtClean="0">
                          <a:solidFill>
                            <a:schemeClr val="dk1"/>
                          </a:solidFill>
                          <a:latin typeface="+mn-lt"/>
                          <a:ea typeface="+mn-ea"/>
                          <a:cs typeface="+mn-cs"/>
                        </a:rPr>
                        <a:t>$1,022,179</a:t>
                      </a:r>
                    </a:p>
                  </a:txBody>
                  <a:tcPr/>
                </a:tc>
                <a:tc>
                  <a:txBody>
                    <a:bodyPr/>
                    <a:lstStyle/>
                    <a:p>
                      <a:pPr algn="ctr"/>
                      <a:r>
                        <a:rPr lang="en-US" sz="2000" dirty="0" smtClean="0"/>
                        <a:t>$1,182,860</a:t>
                      </a:r>
                      <a:endParaRPr lang="en-US" sz="2000" dirty="0"/>
                    </a:p>
                  </a:txBody>
                  <a:tcPr/>
                </a:tc>
                <a:tc>
                  <a:txBody>
                    <a:bodyPr/>
                    <a:lstStyle/>
                    <a:p>
                      <a:pPr algn="ctr"/>
                      <a:r>
                        <a:rPr lang="en-US" sz="2000" dirty="0" smtClean="0"/>
                        <a:t>$948.00</a:t>
                      </a:r>
                      <a:endParaRPr lang="en-US" sz="2000" dirty="0"/>
                    </a:p>
                  </a:txBody>
                  <a:tcPr/>
                </a:tc>
                <a:tc>
                  <a:txBody>
                    <a:bodyPr/>
                    <a:lstStyle/>
                    <a:p>
                      <a:pPr algn="ctr"/>
                      <a:r>
                        <a:rPr lang="en-US" sz="2000" dirty="0" smtClean="0"/>
                        <a:t>$2,205,987</a:t>
                      </a:r>
                      <a:endParaRPr lang="en-US" sz="2000" dirty="0"/>
                    </a:p>
                  </a:txBody>
                  <a:tcPr/>
                </a:tc>
                <a:extLst>
                  <a:ext uri="{0D108BD9-81ED-4DB2-BD59-A6C34878D82A}">
                    <a16:rowId xmlns:a16="http://schemas.microsoft.com/office/drawing/2014/main" val="711043983"/>
                  </a:ext>
                </a:extLst>
              </a:tr>
              <a:tr h="537406">
                <a:tc>
                  <a:txBody>
                    <a:bodyPr/>
                    <a:lstStyle/>
                    <a:p>
                      <a:pPr algn="ctr"/>
                      <a:r>
                        <a:rPr lang="en-US" sz="2000" b="0" dirty="0" smtClean="0"/>
                        <a:t> HOME</a:t>
                      </a:r>
                      <a:endParaRPr lang="en-US" sz="2000" b="0" dirty="0"/>
                    </a:p>
                  </a:txBody>
                  <a:tcPr/>
                </a:tc>
                <a:tc>
                  <a:txBody>
                    <a:bodyPr/>
                    <a:lstStyle/>
                    <a:p>
                      <a:pPr algn="ctr"/>
                      <a:r>
                        <a:rPr lang="en-US" sz="2000" dirty="0" smtClean="0"/>
                        <a:t>$773,312</a:t>
                      </a:r>
                      <a:endParaRPr lang="en-US" sz="2000" dirty="0"/>
                    </a:p>
                  </a:txBody>
                  <a:tcPr/>
                </a:tc>
                <a:tc>
                  <a:txBody>
                    <a:bodyPr/>
                    <a:lstStyle/>
                    <a:p>
                      <a:pPr algn="ctr"/>
                      <a:r>
                        <a:rPr lang="en-US" sz="2000" dirty="0" smtClean="0"/>
                        <a:t>$517,000</a:t>
                      </a:r>
                      <a:endParaRPr lang="en-US" sz="2000" dirty="0"/>
                    </a:p>
                  </a:txBody>
                  <a:tcPr/>
                </a:tc>
                <a:tc>
                  <a:txBody>
                    <a:bodyPr/>
                    <a:lstStyle/>
                    <a:p>
                      <a:pPr algn="ctr"/>
                      <a:r>
                        <a:rPr lang="en-US" sz="2000" dirty="0" smtClean="0"/>
                        <a:t>-</a:t>
                      </a:r>
                      <a:endParaRPr lang="en-US" sz="2000" dirty="0"/>
                    </a:p>
                  </a:txBody>
                  <a:tcPr/>
                </a:tc>
                <a:tc>
                  <a:txBody>
                    <a:bodyPr/>
                    <a:lstStyle/>
                    <a:p>
                      <a:pPr algn="ctr"/>
                      <a:r>
                        <a:rPr lang="en-US" sz="2000" dirty="0" smtClean="0"/>
                        <a:t>$1,290,312</a:t>
                      </a:r>
                      <a:endParaRPr lang="en-US" sz="2000" dirty="0"/>
                    </a:p>
                  </a:txBody>
                  <a:tcPr/>
                </a:tc>
                <a:extLst>
                  <a:ext uri="{0D108BD9-81ED-4DB2-BD59-A6C34878D82A}">
                    <a16:rowId xmlns:a16="http://schemas.microsoft.com/office/drawing/2014/main" val="2709911792"/>
                  </a:ext>
                </a:extLst>
              </a:tr>
              <a:tr h="638327">
                <a:tc>
                  <a:txBody>
                    <a:bodyPr/>
                    <a:lstStyle/>
                    <a:p>
                      <a:pPr algn="ctr"/>
                      <a:r>
                        <a:rPr lang="en-US" sz="2000" b="0" dirty="0" smtClean="0"/>
                        <a:t>    HOPWA</a:t>
                      </a:r>
                      <a:endParaRPr lang="en-US" sz="2000" b="0" dirty="0"/>
                    </a:p>
                  </a:txBody>
                  <a:tcPr/>
                </a:tc>
                <a:tc>
                  <a:txBody>
                    <a:bodyPr/>
                    <a:lstStyle/>
                    <a:p>
                      <a:pPr algn="ctr"/>
                      <a:r>
                        <a:rPr lang="en-US" sz="2000" dirty="0" smtClean="0"/>
                        <a:t>$1,693,158</a:t>
                      </a:r>
                      <a:endParaRPr lang="en-US" sz="2000" dirty="0"/>
                    </a:p>
                  </a:txBody>
                  <a:tcPr/>
                </a:tc>
                <a:tc>
                  <a:txBody>
                    <a:bodyPr/>
                    <a:lstStyle/>
                    <a:p>
                      <a:pPr algn="ctr"/>
                      <a:r>
                        <a:rPr lang="en-US" sz="2000" dirty="0"/>
                        <a:t>-</a:t>
                      </a:r>
                    </a:p>
                  </a:txBody>
                  <a:tcPr/>
                </a:tc>
                <a:tc>
                  <a:txBody>
                    <a:bodyPr/>
                    <a:lstStyle/>
                    <a:p>
                      <a:pPr algn="ctr"/>
                      <a:r>
                        <a:rPr lang="en-US" sz="2000" dirty="0" smtClean="0"/>
                        <a:t>-</a:t>
                      </a:r>
                      <a:endParaRPr lang="en-US" sz="2000" dirty="0"/>
                    </a:p>
                  </a:txBody>
                  <a:tcPr/>
                </a:tc>
                <a:tc>
                  <a:txBody>
                    <a:bodyPr/>
                    <a:lstStyle/>
                    <a:p>
                      <a:pPr algn="ctr"/>
                      <a:r>
                        <a:rPr lang="en-US" sz="2000" dirty="0" smtClean="0"/>
                        <a:t>$1,693,158</a:t>
                      </a:r>
                      <a:endParaRPr lang="en-US" sz="2000" dirty="0"/>
                    </a:p>
                  </a:txBody>
                  <a:tcPr/>
                </a:tc>
                <a:extLst>
                  <a:ext uri="{0D108BD9-81ED-4DB2-BD59-A6C34878D82A}">
                    <a16:rowId xmlns:a16="http://schemas.microsoft.com/office/drawing/2014/main" val="318827152"/>
                  </a:ext>
                </a:extLst>
              </a:tr>
              <a:tr h="537406">
                <a:tc>
                  <a:txBody>
                    <a:bodyPr/>
                    <a:lstStyle/>
                    <a:p>
                      <a:pPr algn="ctr"/>
                      <a:r>
                        <a:rPr lang="en-US" sz="2000" b="0" dirty="0"/>
                        <a:t>Total</a:t>
                      </a:r>
                    </a:p>
                  </a:txBody>
                  <a:tcPr/>
                </a:tc>
                <a:tc>
                  <a:txBody>
                    <a:bodyPr/>
                    <a:lstStyle/>
                    <a:p>
                      <a:pPr algn="ctr"/>
                      <a:r>
                        <a:rPr lang="en-US" sz="2000" dirty="0" smtClean="0"/>
                        <a:t>$3,488,649</a:t>
                      </a:r>
                      <a:endParaRPr lang="en-US" sz="2000" dirty="0"/>
                    </a:p>
                  </a:txBody>
                  <a:tcPr/>
                </a:tc>
                <a:tc>
                  <a:txBody>
                    <a:bodyPr/>
                    <a:lstStyle/>
                    <a:p>
                      <a:pPr algn="ctr"/>
                      <a:r>
                        <a:rPr lang="en-US" sz="2000" dirty="0" smtClean="0"/>
                        <a:t>$1,699,860</a:t>
                      </a:r>
                      <a:endParaRPr lang="en-US" sz="2000" dirty="0"/>
                    </a:p>
                  </a:txBody>
                  <a:tcPr/>
                </a:tc>
                <a:tc>
                  <a:txBody>
                    <a:bodyPr/>
                    <a:lstStyle/>
                    <a:p>
                      <a:pPr algn="ctr"/>
                      <a:r>
                        <a:rPr lang="en-US" sz="2000" dirty="0" smtClean="0"/>
                        <a:t>$948.00</a:t>
                      </a:r>
                      <a:endParaRPr lang="en-US" sz="2000" dirty="0"/>
                    </a:p>
                  </a:txBody>
                  <a:tcPr/>
                </a:tc>
                <a:tc>
                  <a:txBody>
                    <a:bodyPr/>
                    <a:lstStyle/>
                    <a:p>
                      <a:pPr algn="ctr"/>
                      <a:r>
                        <a:rPr lang="en-US" sz="2000" dirty="0" smtClean="0"/>
                        <a:t>$5,189,457</a:t>
                      </a:r>
                      <a:endParaRPr lang="en-US" sz="2000" dirty="0"/>
                    </a:p>
                  </a:txBody>
                  <a:tcPr/>
                </a:tc>
                <a:extLst>
                  <a:ext uri="{0D108BD9-81ED-4DB2-BD59-A6C34878D82A}">
                    <a16:rowId xmlns:a16="http://schemas.microsoft.com/office/drawing/2014/main" val="379480094"/>
                  </a:ext>
                </a:extLst>
              </a:tr>
            </a:tbl>
          </a:graphicData>
        </a:graphic>
      </p:graphicFrame>
      <p:sp>
        <p:nvSpPr>
          <p:cNvPr id="5" name="Footer Placeholder 4"/>
          <p:cNvSpPr>
            <a:spLocks noGrp="1"/>
          </p:cNvSpPr>
          <p:nvPr>
            <p:ph type="ftr" sz="quarter" idx="11"/>
          </p:nvPr>
        </p:nvSpPr>
        <p:spPr/>
        <p:txBody>
          <a:bodyPr/>
          <a:lstStyle/>
          <a:p>
            <a:r>
              <a:rPr lang="en-US" smtClean="0"/>
              <a:t>NCDA Annual Conference      June 22 - 24, 2022</a:t>
            </a:r>
            <a:endParaRPr lang="en-US"/>
          </a:p>
        </p:txBody>
      </p:sp>
      <p:sp>
        <p:nvSpPr>
          <p:cNvPr id="4" name="Slide Number Placeholder 3"/>
          <p:cNvSpPr>
            <a:spLocks noGrp="1"/>
          </p:cNvSpPr>
          <p:nvPr>
            <p:ph type="sldNum" sz="quarter" idx="12"/>
          </p:nvPr>
        </p:nvSpPr>
        <p:spPr/>
        <p:txBody>
          <a:bodyPr/>
          <a:lstStyle/>
          <a:p>
            <a:fld id="{C20F129F-E5E0-AB4B-B2A6-728971C6F4F5}" type="slidenum">
              <a:rPr lang="en-US" smtClean="0"/>
              <a:t>5</a:t>
            </a:fld>
            <a:endParaRPr lang="en-US"/>
          </a:p>
        </p:txBody>
      </p:sp>
    </p:spTree>
    <p:extLst>
      <p:ext uri="{BB962C8B-B14F-4D97-AF65-F5344CB8AC3E}">
        <p14:creationId xmlns:p14="http://schemas.microsoft.com/office/powerpoint/2010/main" val="2149396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5476-7835-2143-9A3F-E36B802A2C51}"/>
              </a:ext>
            </a:extLst>
          </p:cNvPr>
          <p:cNvSpPr>
            <a:spLocks noGrp="1"/>
          </p:cNvSpPr>
          <p:nvPr>
            <p:ph type="title"/>
          </p:nvPr>
        </p:nvSpPr>
        <p:spPr>
          <a:xfrm>
            <a:off x="744071" y="234106"/>
            <a:ext cx="10515600" cy="837374"/>
          </a:xfrm>
        </p:spPr>
        <p:txBody>
          <a:bodyPr>
            <a:normAutofit/>
          </a:bodyPr>
          <a:lstStyle/>
          <a:p>
            <a:r>
              <a:rPr lang="en-US" sz="4800" u="sng" dirty="0">
                <a:solidFill>
                  <a:schemeClr val="accent5">
                    <a:lumMod val="75000"/>
                  </a:schemeClr>
                </a:solidFill>
              </a:rPr>
              <a:t>Other </a:t>
            </a:r>
            <a:r>
              <a:rPr lang="en-US" sz="4800" u="sng" dirty="0" smtClean="0">
                <a:solidFill>
                  <a:schemeClr val="accent5">
                    <a:lumMod val="75000"/>
                  </a:schemeClr>
                </a:solidFill>
              </a:rPr>
              <a:t>Federal Funding </a:t>
            </a:r>
            <a:r>
              <a:rPr lang="en-US" sz="4800" u="sng" dirty="0">
                <a:solidFill>
                  <a:schemeClr val="accent5">
                    <a:lumMod val="75000"/>
                  </a:schemeClr>
                </a:solidFill>
              </a:rPr>
              <a:t>Sources</a:t>
            </a:r>
          </a:p>
        </p:txBody>
      </p:sp>
      <p:pic>
        <p:nvPicPr>
          <p:cNvPr id="3" name="Picture 2" descr="cover-bottom.jpg">
            <a:extLst>
              <a:ext uri="{FF2B5EF4-FFF2-40B4-BE49-F238E27FC236}">
                <a16:creationId xmlns:a16="http://schemas.microsoft.com/office/drawing/2014/main" id="{BEF0C5B4-F617-7A40-B556-668A3C65D16A}"/>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graphicFrame>
        <p:nvGraphicFramePr>
          <p:cNvPr id="5" name="Table 4"/>
          <p:cNvGraphicFramePr>
            <a:graphicFrameLocks noGrp="1"/>
          </p:cNvGraphicFramePr>
          <p:nvPr>
            <p:extLst/>
          </p:nvPr>
        </p:nvGraphicFramePr>
        <p:xfrm>
          <a:off x="838200" y="1208005"/>
          <a:ext cx="8127999" cy="3845022"/>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3036702565"/>
                    </a:ext>
                  </a:extLst>
                </a:gridCol>
                <a:gridCol w="1659466">
                  <a:extLst>
                    <a:ext uri="{9D8B030D-6E8A-4147-A177-3AD203B41FA5}">
                      <a16:colId xmlns:a16="http://schemas.microsoft.com/office/drawing/2014/main" val="3503024988"/>
                    </a:ext>
                  </a:extLst>
                </a:gridCol>
                <a:gridCol w="2709333">
                  <a:extLst>
                    <a:ext uri="{9D8B030D-6E8A-4147-A177-3AD203B41FA5}">
                      <a16:colId xmlns:a16="http://schemas.microsoft.com/office/drawing/2014/main" val="1584117424"/>
                    </a:ext>
                  </a:extLst>
                </a:gridCol>
              </a:tblGrid>
              <a:tr h="553182">
                <a:tc>
                  <a:txBody>
                    <a:bodyPr/>
                    <a:lstStyle/>
                    <a:p>
                      <a:pPr algn="ctr"/>
                      <a:r>
                        <a:rPr lang="en-US" baseline="0" dirty="0" smtClean="0"/>
                        <a:t>Source</a:t>
                      </a:r>
                      <a:endParaRPr lang="en-US" dirty="0"/>
                    </a:p>
                  </a:txBody>
                  <a:tcPr>
                    <a:solidFill>
                      <a:schemeClr val="accent5"/>
                    </a:solidFill>
                  </a:tcPr>
                </a:tc>
                <a:tc>
                  <a:txBody>
                    <a:bodyPr/>
                    <a:lstStyle/>
                    <a:p>
                      <a:pPr algn="ctr"/>
                      <a:r>
                        <a:rPr lang="en-US" dirty="0" smtClean="0"/>
                        <a:t>Amount</a:t>
                      </a:r>
                      <a:endParaRPr lang="en-US" dirty="0"/>
                    </a:p>
                  </a:txBody>
                  <a:tcPr>
                    <a:solidFill>
                      <a:schemeClr val="accent5"/>
                    </a:solidFill>
                  </a:tcPr>
                </a:tc>
                <a:tc>
                  <a:txBody>
                    <a:bodyPr/>
                    <a:lstStyle/>
                    <a:p>
                      <a:pPr algn="ctr"/>
                      <a:r>
                        <a:rPr lang="en-US" dirty="0" smtClean="0"/>
                        <a:t>Information</a:t>
                      </a:r>
                      <a:endParaRPr lang="en-US" dirty="0"/>
                    </a:p>
                  </a:txBody>
                  <a:tcPr>
                    <a:solidFill>
                      <a:schemeClr val="accent5"/>
                    </a:solidFill>
                  </a:tcPr>
                </a:tc>
                <a:extLst>
                  <a:ext uri="{0D108BD9-81ED-4DB2-BD59-A6C34878D82A}">
                    <a16:rowId xmlns:a16="http://schemas.microsoft.com/office/drawing/2014/main" val="4141883840"/>
                  </a:ext>
                </a:extLst>
              </a:tr>
              <a:tr h="143062">
                <a:tc>
                  <a:txBody>
                    <a:bodyPr/>
                    <a:lstStyle/>
                    <a:p>
                      <a:r>
                        <a:rPr lang="en-US" dirty="0" smtClean="0"/>
                        <a:t>CDBG-Disaster</a:t>
                      </a:r>
                      <a:r>
                        <a:rPr lang="en-US" baseline="0" dirty="0" smtClean="0"/>
                        <a:t> Recovery (CDBG-DR) Program</a:t>
                      </a:r>
                      <a:endParaRPr lang="en-US" dirty="0"/>
                    </a:p>
                  </a:txBody>
                  <a:tcPr/>
                </a:tc>
                <a:tc>
                  <a:txBody>
                    <a:bodyPr/>
                    <a:lstStyle/>
                    <a:p>
                      <a:r>
                        <a:rPr lang="en-US" dirty="0" smtClean="0"/>
                        <a:t>$26,155,000</a:t>
                      </a:r>
                      <a:endParaRPr lang="en-US" dirty="0"/>
                    </a:p>
                  </a:txBody>
                  <a:tcPr/>
                </a:tc>
                <a:tc>
                  <a:txBody>
                    <a:bodyPr/>
                    <a:lstStyle/>
                    <a:p>
                      <a:r>
                        <a:rPr lang="en-US" sz="1800" b="0" i="0" u="none" strike="noStrike" kern="1200" baseline="0" dirty="0" smtClean="0">
                          <a:solidFill>
                            <a:schemeClr val="dk1"/>
                          </a:solidFill>
                          <a:latin typeface="+mn-lt"/>
                          <a:ea typeface="+mn-ea"/>
                          <a:cs typeface="+mn-cs"/>
                        </a:rPr>
                        <a:t>January 2017, </a:t>
                      </a:r>
                    </a:p>
                    <a:p>
                      <a:r>
                        <a:rPr lang="en-US" sz="1800" b="0" i="0" u="none" strike="noStrike" kern="1200" baseline="0" dirty="0" smtClean="0">
                          <a:solidFill>
                            <a:schemeClr val="dk1"/>
                          </a:solidFill>
                          <a:latin typeface="+mn-lt"/>
                          <a:ea typeface="+mn-ea"/>
                          <a:cs typeface="+mn-cs"/>
                        </a:rPr>
                        <a:t>(Public Law 114-113) (Public Law 115-31) </a:t>
                      </a:r>
                      <a:endParaRPr lang="en-US" dirty="0"/>
                    </a:p>
                  </a:txBody>
                  <a:tcPr/>
                </a:tc>
                <a:extLst>
                  <a:ext uri="{0D108BD9-81ED-4DB2-BD59-A6C34878D82A}">
                    <a16:rowId xmlns:a16="http://schemas.microsoft.com/office/drawing/2014/main" val="19231448"/>
                  </a:ext>
                </a:extLst>
              </a:tr>
              <a:tr h="553182">
                <a:tc>
                  <a:txBody>
                    <a:bodyPr/>
                    <a:lstStyle/>
                    <a:p>
                      <a:r>
                        <a:rPr lang="en-US" dirty="0" smtClean="0"/>
                        <a:t>CDBG-Mitigation Program</a:t>
                      </a:r>
                      <a:r>
                        <a:rPr lang="en-US" baseline="0" dirty="0" smtClean="0"/>
                        <a:t> (CDBG-MIT)</a:t>
                      </a:r>
                      <a:endParaRPr lang="en-US" dirty="0"/>
                    </a:p>
                  </a:txBody>
                  <a:tcPr/>
                </a:tc>
                <a:tc>
                  <a:txBody>
                    <a:bodyPr/>
                    <a:lstStyle/>
                    <a:p>
                      <a:r>
                        <a:rPr lang="en-US" dirty="0" smtClean="0"/>
                        <a:t>$18,585,000</a:t>
                      </a:r>
                      <a:endParaRPr lang="en-US" dirty="0"/>
                    </a:p>
                  </a:txBody>
                  <a:tcPr/>
                </a:tc>
                <a:tc>
                  <a:txBody>
                    <a:bodyPr/>
                    <a:lstStyle/>
                    <a:p>
                      <a:r>
                        <a:rPr lang="en-US" sz="1800" b="0" i="0" u="none" strike="noStrike" kern="1200" baseline="0" dirty="0" smtClean="0">
                          <a:solidFill>
                            <a:schemeClr val="dk1"/>
                          </a:solidFill>
                          <a:latin typeface="+mn-lt"/>
                          <a:ea typeface="+mn-ea"/>
                          <a:cs typeface="+mn-cs"/>
                        </a:rPr>
                        <a:t>February 2018, </a:t>
                      </a:r>
                    </a:p>
                    <a:p>
                      <a:r>
                        <a:rPr lang="en-US" sz="1800" b="0" i="0" u="none" strike="noStrike" kern="1200" baseline="0" dirty="0" smtClean="0">
                          <a:solidFill>
                            <a:schemeClr val="dk1"/>
                          </a:solidFill>
                          <a:latin typeface="+mn-lt"/>
                          <a:ea typeface="+mn-ea"/>
                          <a:cs typeface="+mn-cs"/>
                        </a:rPr>
                        <a:t>(Public Law 115-123) </a:t>
                      </a:r>
                      <a:endParaRPr lang="en-US" dirty="0"/>
                    </a:p>
                  </a:txBody>
                  <a:tcPr/>
                </a:tc>
                <a:extLst>
                  <a:ext uri="{0D108BD9-81ED-4DB2-BD59-A6C34878D82A}">
                    <a16:rowId xmlns:a16="http://schemas.microsoft.com/office/drawing/2014/main" val="3656116006"/>
                  </a:ext>
                </a:extLst>
              </a:tr>
              <a:tr h="553182">
                <a:tc>
                  <a:txBody>
                    <a:bodyPr/>
                    <a:lstStyle/>
                    <a:p>
                      <a:r>
                        <a:rPr lang="en-US" sz="1800" b="0" i="0" u="none" strike="noStrike" kern="1200" baseline="0" dirty="0" smtClean="0">
                          <a:solidFill>
                            <a:schemeClr val="dk1"/>
                          </a:solidFill>
                          <a:latin typeface="+mn-lt"/>
                          <a:ea typeface="+mn-ea"/>
                          <a:cs typeface="+mn-cs"/>
                        </a:rPr>
                        <a:t>Federal Coronavirus Aid, Relief and Economic Security (CARES) Act </a:t>
                      </a:r>
                    </a:p>
                    <a:p>
                      <a:r>
                        <a:rPr lang="en-US" baseline="0" dirty="0" smtClean="0"/>
                        <a:t>CDBG-CV1</a:t>
                      </a:r>
                    </a:p>
                    <a:p>
                      <a:r>
                        <a:rPr lang="en-US" baseline="0" dirty="0" smtClean="0"/>
                        <a:t>CDBG-CV3</a:t>
                      </a:r>
                    </a:p>
                    <a:p>
                      <a:r>
                        <a:rPr lang="en-US" baseline="0" dirty="0" smtClean="0"/>
                        <a:t>HOPWA-CV</a:t>
                      </a:r>
                    </a:p>
                    <a:p>
                      <a:r>
                        <a:rPr lang="en-US" baseline="0" dirty="0" smtClean="0"/>
                        <a:t>HOME-ARP</a:t>
                      </a:r>
                      <a:endParaRPr lang="en-US" dirty="0"/>
                    </a:p>
                  </a:txBody>
                  <a:tcPr/>
                </a:tc>
                <a:tc>
                  <a:txBody>
                    <a:bodyPr/>
                    <a:lstStyle/>
                    <a:p>
                      <a:endParaRPr lang="en-US" dirty="0" smtClean="0"/>
                    </a:p>
                    <a:p>
                      <a:endParaRPr lang="en-US" dirty="0" smtClean="0"/>
                    </a:p>
                    <a:p>
                      <a:r>
                        <a:rPr lang="en-US" dirty="0" smtClean="0"/>
                        <a:t>$611,921</a:t>
                      </a:r>
                    </a:p>
                    <a:p>
                      <a:r>
                        <a:rPr lang="en-US" dirty="0" smtClean="0"/>
                        <a:t>$976,268</a:t>
                      </a:r>
                    </a:p>
                    <a:p>
                      <a:r>
                        <a:rPr lang="en-US" dirty="0" smtClean="0"/>
                        <a:t>$220,838</a:t>
                      </a:r>
                    </a:p>
                    <a:p>
                      <a:r>
                        <a:rPr lang="en-US" dirty="0" smtClean="0"/>
                        <a:t>$2,500,820</a:t>
                      </a:r>
                    </a:p>
                  </a:txBody>
                  <a:tcPr/>
                </a:tc>
                <a:tc>
                  <a:txBody>
                    <a:bodyPr/>
                    <a:lstStyle/>
                    <a:p>
                      <a:r>
                        <a:rPr lang="en-US" sz="1800" b="0" i="0" u="none" strike="noStrike" kern="1200" baseline="0" dirty="0" smtClean="0">
                          <a:solidFill>
                            <a:schemeClr val="dk1"/>
                          </a:solidFill>
                          <a:latin typeface="+mn-lt"/>
                          <a:ea typeface="+mn-ea"/>
                          <a:cs typeface="+mn-cs"/>
                        </a:rPr>
                        <a:t>March 27, 2020 </a:t>
                      </a:r>
                    </a:p>
                    <a:p>
                      <a:r>
                        <a:rPr lang="en-US" sz="1800" b="0" i="0" u="none" strike="noStrike" kern="1200" baseline="0" dirty="0" smtClean="0">
                          <a:solidFill>
                            <a:schemeClr val="dk1"/>
                          </a:solidFill>
                          <a:latin typeface="+mn-lt"/>
                          <a:ea typeface="+mn-ea"/>
                          <a:cs typeface="+mn-cs"/>
                        </a:rPr>
                        <a:t>(Public Law 116-136)</a:t>
                      </a:r>
                    </a:p>
                    <a:p>
                      <a:endParaRPr lang="en-US" sz="1800" b="0" i="0" u="none" strike="noStrike" kern="1200" baseline="0" dirty="0" smtClean="0">
                        <a:solidFill>
                          <a:schemeClr val="dk1"/>
                        </a:solidFill>
                        <a:latin typeface="+mn-lt"/>
                        <a:ea typeface="+mn-ea"/>
                        <a:cs typeface="+mn-cs"/>
                      </a:endParaRPr>
                    </a:p>
                    <a:p>
                      <a:endParaRPr lang="en-US" sz="1800" b="0" i="0" u="none" strike="noStrike" kern="1200" baseline="0" dirty="0" smtClean="0">
                        <a:solidFill>
                          <a:schemeClr val="dk1"/>
                        </a:solidFill>
                        <a:latin typeface="+mn-lt"/>
                        <a:ea typeface="+mn-ea"/>
                        <a:cs typeface="+mn-cs"/>
                      </a:endParaRPr>
                    </a:p>
                    <a:p>
                      <a:endParaRPr lang="en-US" sz="1800" b="0" i="0" u="none" strike="noStrike" kern="1200" baseline="0" dirty="0" smtClean="0">
                        <a:solidFill>
                          <a:schemeClr val="dk1"/>
                        </a:solidFill>
                        <a:latin typeface="+mn-lt"/>
                        <a:ea typeface="+mn-ea"/>
                        <a:cs typeface="+mn-cs"/>
                      </a:endParaRPr>
                    </a:p>
                    <a:p>
                      <a:r>
                        <a:rPr lang="en-US" sz="1800" b="0" i="0" u="none" strike="noStrike" kern="1200" baseline="0" dirty="0" smtClean="0">
                          <a:solidFill>
                            <a:schemeClr val="dk1"/>
                          </a:solidFill>
                          <a:latin typeface="+mn-lt"/>
                          <a:ea typeface="+mn-ea"/>
                          <a:cs typeface="+mn-cs"/>
                        </a:rPr>
                        <a:t>(Public Law 117-2)</a:t>
                      </a:r>
                    </a:p>
                  </a:txBody>
                  <a:tcPr/>
                </a:tc>
                <a:extLst>
                  <a:ext uri="{0D108BD9-81ED-4DB2-BD59-A6C34878D82A}">
                    <a16:rowId xmlns:a16="http://schemas.microsoft.com/office/drawing/2014/main" val="2226138888"/>
                  </a:ext>
                </a:extLst>
              </a:tr>
            </a:tbl>
          </a:graphicData>
        </a:graphic>
      </p:graphicFrame>
      <p:sp>
        <p:nvSpPr>
          <p:cNvPr id="6" name="Footer Placeholder 5"/>
          <p:cNvSpPr>
            <a:spLocks noGrp="1"/>
          </p:cNvSpPr>
          <p:nvPr>
            <p:ph type="ftr" sz="quarter" idx="11"/>
          </p:nvPr>
        </p:nvSpPr>
        <p:spPr/>
        <p:txBody>
          <a:bodyPr/>
          <a:lstStyle/>
          <a:p>
            <a:r>
              <a:rPr lang="en-US" smtClean="0"/>
              <a:t>NCDA Annual Conference      June 22 - 24, 2022</a:t>
            </a:r>
            <a:endParaRPr lang="en-US"/>
          </a:p>
        </p:txBody>
      </p:sp>
      <p:sp>
        <p:nvSpPr>
          <p:cNvPr id="4" name="Slide Number Placeholder 3"/>
          <p:cNvSpPr>
            <a:spLocks noGrp="1"/>
          </p:cNvSpPr>
          <p:nvPr>
            <p:ph type="sldNum" sz="quarter" idx="12"/>
          </p:nvPr>
        </p:nvSpPr>
        <p:spPr/>
        <p:txBody>
          <a:bodyPr/>
          <a:lstStyle/>
          <a:p>
            <a:fld id="{C20F129F-E5E0-AB4B-B2A6-728971C6F4F5}" type="slidenum">
              <a:rPr lang="en-US" smtClean="0"/>
              <a:t>6</a:t>
            </a:fld>
            <a:endParaRPr lang="en-US"/>
          </a:p>
        </p:txBody>
      </p:sp>
    </p:spTree>
    <p:extLst>
      <p:ext uri="{BB962C8B-B14F-4D97-AF65-F5344CB8AC3E}">
        <p14:creationId xmlns:p14="http://schemas.microsoft.com/office/powerpoint/2010/main" val="2289544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5476-7835-2143-9A3F-E36B802A2C51}"/>
              </a:ext>
            </a:extLst>
          </p:cNvPr>
          <p:cNvSpPr>
            <a:spLocks noGrp="1"/>
          </p:cNvSpPr>
          <p:nvPr>
            <p:ph type="title"/>
          </p:nvPr>
        </p:nvSpPr>
        <p:spPr>
          <a:xfrm>
            <a:off x="340659" y="96184"/>
            <a:ext cx="10515600" cy="837374"/>
          </a:xfrm>
        </p:spPr>
        <p:txBody>
          <a:bodyPr>
            <a:normAutofit/>
          </a:bodyPr>
          <a:lstStyle/>
          <a:p>
            <a:r>
              <a:rPr lang="en-US" sz="4800" u="sng" dirty="0" smtClean="0">
                <a:solidFill>
                  <a:schemeClr val="accent5">
                    <a:lumMod val="75000"/>
                  </a:schemeClr>
                </a:solidFill>
              </a:rPr>
              <a:t>5-Year Con Plan Priority </a:t>
            </a:r>
            <a:r>
              <a:rPr lang="en-US" sz="4800" u="sng" dirty="0">
                <a:solidFill>
                  <a:schemeClr val="accent5">
                    <a:lumMod val="75000"/>
                  </a:schemeClr>
                </a:solidFill>
              </a:rPr>
              <a:t>Needs &amp; Goals</a:t>
            </a:r>
          </a:p>
        </p:txBody>
      </p:sp>
      <p:graphicFrame>
        <p:nvGraphicFramePr>
          <p:cNvPr id="6" name="Table 5">
            <a:extLst>
              <a:ext uri="{FF2B5EF4-FFF2-40B4-BE49-F238E27FC236}">
                <a16:creationId xmlns:a16="http://schemas.microsoft.com/office/drawing/2014/main" id="{271B0629-13FC-2647-806A-EDBCA57A2BAC}"/>
              </a:ext>
            </a:extLst>
          </p:cNvPr>
          <p:cNvGraphicFramePr>
            <a:graphicFrameLocks noGrp="1"/>
          </p:cNvGraphicFramePr>
          <p:nvPr>
            <p:extLst>
              <p:ext uri="{D42A27DB-BD31-4B8C-83A1-F6EECF244321}">
                <p14:modId xmlns:p14="http://schemas.microsoft.com/office/powerpoint/2010/main" val="3084985082"/>
              </p:ext>
            </p:extLst>
          </p:nvPr>
        </p:nvGraphicFramePr>
        <p:xfrm>
          <a:off x="457200" y="856034"/>
          <a:ext cx="11277599" cy="5577840"/>
        </p:xfrm>
        <a:graphic>
          <a:graphicData uri="http://schemas.openxmlformats.org/drawingml/2006/table">
            <a:tbl>
              <a:tblPr firstRow="1" bandRow="1">
                <a:tableStyleId>{3B4B98B0-60AC-42C2-AFA5-B58CD77FA1E5}</a:tableStyleId>
              </a:tblPr>
              <a:tblGrid>
                <a:gridCol w="4359965">
                  <a:extLst>
                    <a:ext uri="{9D8B030D-6E8A-4147-A177-3AD203B41FA5}">
                      <a16:colId xmlns:a16="http://schemas.microsoft.com/office/drawing/2014/main" val="3427642969"/>
                    </a:ext>
                  </a:extLst>
                </a:gridCol>
                <a:gridCol w="6917634">
                  <a:extLst>
                    <a:ext uri="{9D8B030D-6E8A-4147-A177-3AD203B41FA5}">
                      <a16:colId xmlns:a16="http://schemas.microsoft.com/office/drawing/2014/main" val="21415434"/>
                    </a:ext>
                  </a:extLst>
                </a:gridCol>
              </a:tblGrid>
              <a:tr h="2835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Expand &amp; Improve Public Infrastructure &amp; Facilities</a:t>
                      </a:r>
                      <a:r>
                        <a:rPr lang="en-US" sz="2400" b="1" dirty="0">
                          <a:effectLst/>
                        </a:rPr>
                        <a:t>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kern="1200" dirty="0">
                          <a:solidFill>
                            <a:schemeClr val="tx1"/>
                          </a:solidFill>
                          <a:effectLst/>
                          <a:latin typeface="+mn-lt"/>
                          <a:ea typeface="+mn-ea"/>
                          <a:cs typeface="+mn-cs"/>
                        </a:rPr>
                        <a:t>1A Expand Public Infrastructure</a:t>
                      </a:r>
                    </a:p>
                    <a:p>
                      <a:r>
                        <a:rPr lang="en-US" sz="2400" b="0" kern="1200" dirty="0">
                          <a:solidFill>
                            <a:schemeClr val="tx1"/>
                          </a:solidFill>
                          <a:effectLst/>
                          <a:latin typeface="+mn-lt"/>
                          <a:ea typeface="+mn-ea"/>
                          <a:cs typeface="+mn-cs"/>
                        </a:rPr>
                        <a:t>1B Improve Public Infrastructure Capacity</a:t>
                      </a:r>
                    </a:p>
                    <a:p>
                      <a:r>
                        <a:rPr lang="en-US" sz="2400" b="0" kern="1200" dirty="0">
                          <a:solidFill>
                            <a:schemeClr val="tx1"/>
                          </a:solidFill>
                          <a:effectLst/>
                          <a:latin typeface="+mn-lt"/>
                          <a:ea typeface="+mn-ea"/>
                          <a:cs typeface="+mn-cs"/>
                        </a:rPr>
                        <a:t>1C Improve Access to Public Facilities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987206"/>
                  </a:ext>
                </a:extLst>
              </a:tr>
              <a:tr h="370840">
                <a:tc>
                  <a:txBody>
                    <a:bodyPr/>
                    <a:lstStyle/>
                    <a:p>
                      <a:r>
                        <a:rPr lang="en-US" sz="2400" b="1" kern="1200" dirty="0">
                          <a:solidFill>
                            <a:schemeClr val="tx1"/>
                          </a:solidFill>
                          <a:effectLst/>
                          <a:latin typeface="+mn-lt"/>
                          <a:ea typeface="+mn-ea"/>
                          <a:cs typeface="+mn-cs"/>
                        </a:rPr>
                        <a:t>Preserve &amp; Develop Affordable Housing</a:t>
                      </a:r>
                      <a:r>
                        <a:rPr lang="en-US" sz="2400" b="1" dirty="0">
                          <a:effectLst/>
                        </a:rPr>
                        <a:t>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kern="1200" dirty="0">
                          <a:solidFill>
                            <a:schemeClr val="tx1"/>
                          </a:solidFill>
                          <a:effectLst/>
                          <a:latin typeface="+mn-lt"/>
                          <a:ea typeface="+mn-ea"/>
                          <a:cs typeface="+mn-cs"/>
                        </a:rPr>
                        <a:t>2A Increase Homeownership Opportunities</a:t>
                      </a:r>
                    </a:p>
                    <a:p>
                      <a:r>
                        <a:rPr lang="en-US" sz="2400" kern="1200" dirty="0">
                          <a:solidFill>
                            <a:schemeClr val="tx1"/>
                          </a:solidFill>
                          <a:effectLst/>
                          <a:latin typeface="+mn-lt"/>
                          <a:ea typeface="+mn-ea"/>
                          <a:cs typeface="+mn-cs"/>
                        </a:rPr>
                        <a:t>2B Increase Affordable Rental Housing Opportunities</a:t>
                      </a:r>
                    </a:p>
                    <a:p>
                      <a:r>
                        <a:rPr lang="en-US" sz="2400" kern="1200" dirty="0">
                          <a:solidFill>
                            <a:schemeClr val="tx1"/>
                          </a:solidFill>
                          <a:effectLst/>
                          <a:latin typeface="+mn-lt"/>
                          <a:ea typeface="+mn-ea"/>
                          <a:cs typeface="+mn-cs"/>
                        </a:rPr>
                        <a:t>2C Provide Code Enforcement in LMI Neighborhoods</a:t>
                      </a:r>
                    </a:p>
                    <a:p>
                      <a:r>
                        <a:rPr lang="en-US" sz="2400" kern="1200" dirty="0">
                          <a:solidFill>
                            <a:schemeClr val="tx1"/>
                          </a:solidFill>
                          <a:effectLst/>
                          <a:latin typeface="+mn-lt"/>
                          <a:ea typeface="+mn-ea"/>
                          <a:cs typeface="+mn-cs"/>
                        </a:rPr>
                        <a:t>2D Provide Removal of Slum &amp; Blight in Residential</a:t>
                      </a:r>
                    </a:p>
                    <a:p>
                      <a:r>
                        <a:rPr lang="en-US" sz="2400" kern="1200" dirty="0">
                          <a:solidFill>
                            <a:schemeClr val="tx1"/>
                          </a:solidFill>
                          <a:effectLst/>
                          <a:latin typeface="+mn-lt"/>
                          <a:ea typeface="+mn-ea"/>
                          <a:cs typeface="+mn-cs"/>
                        </a:rPr>
                        <a:t>2E Provide for Owner Occupied Housing Rehab</a:t>
                      </a:r>
                      <a:r>
                        <a:rPr lang="en-US" sz="2400" dirty="0">
                          <a:effectLst/>
                        </a:rPr>
                        <a:t> </a:t>
                      </a:r>
                      <a:endParaRPr lang="en-US" sz="24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5537568"/>
                  </a:ext>
                </a:extLst>
              </a:tr>
              <a:tr h="370840">
                <a:tc>
                  <a:txBody>
                    <a:bodyPr/>
                    <a:lstStyle/>
                    <a:p>
                      <a:r>
                        <a:rPr lang="en-US" sz="2400" b="1" kern="1200" dirty="0">
                          <a:solidFill>
                            <a:schemeClr val="tx1"/>
                          </a:solidFill>
                          <a:effectLst/>
                          <a:latin typeface="+mn-lt"/>
                          <a:ea typeface="+mn-ea"/>
                          <a:cs typeface="+mn-cs"/>
                        </a:rPr>
                        <a:t>Public Services &amp; Quality of Life Improvements</a:t>
                      </a:r>
                      <a:r>
                        <a:rPr lang="en-US" sz="2400" b="1" dirty="0">
                          <a:effectLst/>
                        </a:rPr>
                        <a:t>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kern="1200" dirty="0">
                          <a:solidFill>
                            <a:schemeClr val="tx1"/>
                          </a:solidFill>
                          <a:effectLst/>
                          <a:latin typeface="+mn-lt"/>
                          <a:ea typeface="+mn-ea"/>
                          <a:cs typeface="+mn-cs"/>
                        </a:rPr>
                        <a:t>3A Provide Supportive Services for Special Needs</a:t>
                      </a:r>
                    </a:p>
                    <a:p>
                      <a:r>
                        <a:rPr lang="en-US" sz="2400" kern="1200" dirty="0">
                          <a:solidFill>
                            <a:schemeClr val="tx1"/>
                          </a:solidFill>
                          <a:effectLst/>
                          <a:latin typeface="+mn-lt"/>
                          <a:ea typeface="+mn-ea"/>
                          <a:cs typeface="+mn-cs"/>
                        </a:rPr>
                        <a:t>3B Provide Vital Services for LMI Households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841757"/>
                  </a:ext>
                </a:extLst>
              </a:tr>
              <a:tr h="370840">
                <a:tc>
                  <a:txBody>
                    <a:bodyPr/>
                    <a:lstStyle/>
                    <a:p>
                      <a:r>
                        <a:rPr lang="en-US" sz="2400" b="1" kern="1200" dirty="0">
                          <a:solidFill>
                            <a:schemeClr val="tx1"/>
                          </a:solidFill>
                          <a:effectLst/>
                          <a:latin typeface="+mn-lt"/>
                          <a:ea typeface="+mn-ea"/>
                          <a:cs typeface="+mn-cs"/>
                        </a:rPr>
                        <a:t>Housing &amp; Supportive Services for Persons HIV/AIDS</a:t>
                      </a:r>
                      <a:r>
                        <a:rPr lang="en-US" sz="2400" b="1" dirty="0">
                          <a:effectLst/>
                        </a:rPr>
                        <a:t>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kern="1200" dirty="0">
                          <a:solidFill>
                            <a:schemeClr val="tx1"/>
                          </a:solidFill>
                          <a:effectLst/>
                          <a:latin typeface="+mn-lt"/>
                          <a:ea typeface="+mn-ea"/>
                          <a:cs typeface="+mn-cs"/>
                        </a:rPr>
                        <a:t>4A Provide Housing Opportunities Persons HIV/AIDS</a:t>
                      </a:r>
                    </a:p>
                    <a:p>
                      <a:r>
                        <a:rPr lang="en-US" sz="2400" kern="1200" dirty="0">
                          <a:solidFill>
                            <a:schemeClr val="tx1"/>
                          </a:solidFill>
                          <a:effectLst/>
                          <a:latin typeface="+mn-lt"/>
                          <a:ea typeface="+mn-ea"/>
                          <a:cs typeface="+mn-cs"/>
                        </a:rPr>
                        <a:t>4B Provide Medical &amp; Support Services HIV/AIDS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5620872"/>
                  </a:ext>
                </a:extLst>
              </a:tr>
              <a:tr h="370840">
                <a:tc>
                  <a:txBody>
                    <a:bodyPr/>
                    <a:lstStyle/>
                    <a:p>
                      <a:r>
                        <a:rPr lang="en-US" sz="2400" b="1" dirty="0"/>
                        <a:t>Provide for Economic Opportunities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kern="1200" dirty="0">
                          <a:solidFill>
                            <a:schemeClr val="tx1"/>
                          </a:solidFill>
                          <a:effectLst/>
                          <a:latin typeface="+mn-lt"/>
                          <a:ea typeface="+mn-ea"/>
                          <a:cs typeface="+mn-cs"/>
                        </a:rPr>
                        <a:t>5A. Provide financial assistance to new and expanding businesses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6481951"/>
                  </a:ext>
                </a:extLst>
              </a:tr>
            </a:tbl>
          </a:graphicData>
        </a:graphic>
      </p:graphicFrame>
      <p:sp>
        <p:nvSpPr>
          <p:cNvPr id="3" name="Footer Placeholder 2"/>
          <p:cNvSpPr>
            <a:spLocks noGrp="1"/>
          </p:cNvSpPr>
          <p:nvPr>
            <p:ph type="ftr" sz="quarter" idx="11"/>
          </p:nvPr>
        </p:nvSpPr>
        <p:spPr/>
        <p:txBody>
          <a:bodyPr/>
          <a:lstStyle/>
          <a:p>
            <a:r>
              <a:rPr lang="en-US" smtClean="0"/>
              <a:t>NCDA Annual Conference      June 22 - 24, 2022</a:t>
            </a:r>
            <a:endParaRPr lang="en-US"/>
          </a:p>
        </p:txBody>
      </p:sp>
      <p:sp>
        <p:nvSpPr>
          <p:cNvPr id="4" name="Slide Number Placeholder 3"/>
          <p:cNvSpPr>
            <a:spLocks noGrp="1"/>
          </p:cNvSpPr>
          <p:nvPr>
            <p:ph type="sldNum" sz="quarter" idx="12"/>
          </p:nvPr>
        </p:nvSpPr>
        <p:spPr/>
        <p:txBody>
          <a:bodyPr/>
          <a:lstStyle/>
          <a:p>
            <a:fld id="{C20F129F-E5E0-AB4B-B2A6-728971C6F4F5}" type="slidenum">
              <a:rPr lang="en-US" smtClean="0"/>
              <a:t>7</a:t>
            </a:fld>
            <a:endParaRPr lang="en-US"/>
          </a:p>
        </p:txBody>
      </p:sp>
    </p:spTree>
    <p:extLst>
      <p:ext uri="{BB962C8B-B14F-4D97-AF65-F5344CB8AC3E}">
        <p14:creationId xmlns:p14="http://schemas.microsoft.com/office/powerpoint/2010/main" val="2467676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1A6AC-126B-8F49-95A3-EC700CADF6EC}"/>
              </a:ext>
            </a:extLst>
          </p:cNvPr>
          <p:cNvSpPr>
            <a:spLocks noGrp="1"/>
          </p:cNvSpPr>
          <p:nvPr>
            <p:ph idx="1"/>
          </p:nvPr>
        </p:nvSpPr>
        <p:spPr>
          <a:xfrm>
            <a:off x="838200" y="1202500"/>
            <a:ext cx="10515600" cy="5153850"/>
          </a:xfrm>
        </p:spPr>
        <p:txBody>
          <a:bodyPr>
            <a:normAutofit/>
          </a:bodyPr>
          <a:lstStyle/>
          <a:p>
            <a:pPr>
              <a:buFont typeface="Wingdings" panose="05000000000000000000" pitchFamily="2" charset="2"/>
              <a:buChar char="Ø"/>
            </a:pPr>
            <a:r>
              <a:rPr lang="en-US" sz="2400" dirty="0"/>
              <a:t>City Council determined </a:t>
            </a:r>
            <a:r>
              <a:rPr lang="en-US" sz="2400" dirty="0" smtClean="0"/>
              <a:t>Targeted </a:t>
            </a:r>
            <a:r>
              <a:rPr lang="en-US" sz="2400" dirty="0"/>
              <a:t>Redevelopment Areas and </a:t>
            </a:r>
            <a:r>
              <a:rPr lang="en-US" sz="2400" dirty="0" smtClean="0"/>
              <a:t>funding </a:t>
            </a:r>
            <a:r>
              <a:rPr lang="en-US" sz="2400" dirty="0"/>
              <a:t>to City projects to accomplish </a:t>
            </a:r>
            <a:r>
              <a:rPr lang="en-US" sz="2400" dirty="0" smtClean="0"/>
              <a:t>development </a:t>
            </a:r>
            <a:r>
              <a:rPr lang="en-US" sz="2400" dirty="0"/>
              <a:t>goals</a:t>
            </a:r>
            <a:r>
              <a:rPr lang="en-US" sz="2400" dirty="0" smtClean="0"/>
              <a:t>.</a:t>
            </a:r>
            <a:endParaRPr lang="en-US" sz="2400" dirty="0"/>
          </a:p>
        </p:txBody>
      </p:sp>
      <p:pic>
        <p:nvPicPr>
          <p:cNvPr id="4" name="Picture 3" descr="cover-bottom.jpg">
            <a:extLst>
              <a:ext uri="{FF2B5EF4-FFF2-40B4-BE49-F238E27FC236}">
                <a16:creationId xmlns:a16="http://schemas.microsoft.com/office/drawing/2014/main" id="{7ABA68FA-B459-1741-BCBC-E13A33C32D05}"/>
              </a:ext>
            </a:extLst>
          </p:cNvPr>
          <p:cNvPicPr>
            <a:picLocks noChangeAspect="1"/>
          </p:cNvPicPr>
          <p:nvPr/>
        </p:nvPicPr>
        <p:blipFill>
          <a:blip r:embed="rId2"/>
          <a:srcRect/>
          <a:stretch>
            <a:fillRect/>
          </a:stretch>
        </p:blipFill>
        <p:spPr bwMode="auto">
          <a:xfrm>
            <a:off x="0" y="4950690"/>
            <a:ext cx="12192000" cy="1805709"/>
          </a:xfrm>
          <a:prstGeom prst="rect">
            <a:avLst/>
          </a:prstGeom>
          <a:noFill/>
          <a:ln w="9525">
            <a:noFill/>
            <a:miter lim="800000"/>
            <a:headEnd/>
            <a:tailEnd/>
          </a:ln>
        </p:spPr>
      </p:pic>
      <p:sp>
        <p:nvSpPr>
          <p:cNvPr id="5" name="Title 1">
            <a:extLst>
              <a:ext uri="{FF2B5EF4-FFF2-40B4-BE49-F238E27FC236}">
                <a16:creationId xmlns:a16="http://schemas.microsoft.com/office/drawing/2014/main" id="{3C058C33-67F9-2D47-AB94-90115544B29D}"/>
              </a:ext>
            </a:extLst>
          </p:cNvPr>
          <p:cNvSpPr txBox="1">
            <a:spLocks/>
          </p:cNvSpPr>
          <p:nvPr/>
        </p:nvSpPr>
        <p:spPr>
          <a:xfrm>
            <a:off x="838200" y="365126"/>
            <a:ext cx="10515600" cy="83737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6000" b="1" u="sng" dirty="0"/>
          </a:p>
        </p:txBody>
      </p:sp>
      <p:sp>
        <p:nvSpPr>
          <p:cNvPr id="2" name="Rectangle 1"/>
          <p:cNvSpPr/>
          <p:nvPr/>
        </p:nvSpPr>
        <p:spPr>
          <a:xfrm>
            <a:off x="860800" y="201546"/>
            <a:ext cx="7585364" cy="830997"/>
          </a:xfrm>
          <a:prstGeom prst="rect">
            <a:avLst/>
          </a:prstGeom>
        </p:spPr>
        <p:txBody>
          <a:bodyPr wrap="square">
            <a:spAutoFit/>
          </a:bodyPr>
          <a:lstStyle/>
          <a:p>
            <a:r>
              <a:rPr lang="en-US" sz="4800" u="sng" dirty="0" smtClean="0">
                <a:solidFill>
                  <a:schemeClr val="accent5">
                    <a:lumMod val="75000"/>
                  </a:schemeClr>
                </a:solidFill>
                <a:latin typeface="+mj-lt"/>
              </a:rPr>
              <a:t>Redevelopment </a:t>
            </a:r>
            <a:r>
              <a:rPr lang="en-US" sz="4800" u="sng" dirty="0">
                <a:solidFill>
                  <a:schemeClr val="accent5">
                    <a:lumMod val="75000"/>
                  </a:schemeClr>
                </a:solidFill>
                <a:latin typeface="+mj-lt"/>
              </a:rPr>
              <a:t>Areas</a:t>
            </a:r>
            <a:endParaRPr lang="en-US" sz="4800" dirty="0">
              <a:solidFill>
                <a:schemeClr val="accent5">
                  <a:lumMod val="75000"/>
                </a:schemeClr>
              </a:solidFill>
              <a:latin typeface="+mj-lt"/>
            </a:endParaRPr>
          </a:p>
        </p:txBody>
      </p:sp>
      <p:sp>
        <p:nvSpPr>
          <p:cNvPr id="7" name="Rectangle 6"/>
          <p:cNvSpPr/>
          <p:nvPr/>
        </p:nvSpPr>
        <p:spPr>
          <a:xfrm>
            <a:off x="1355247" y="1975954"/>
            <a:ext cx="10223501" cy="2031325"/>
          </a:xfrm>
          <a:prstGeom prst="rect">
            <a:avLst/>
          </a:prstGeom>
        </p:spPr>
        <p:txBody>
          <a:bodyPr wrap="square">
            <a:spAutoFit/>
          </a:bodyPr>
          <a:lstStyle/>
          <a:p>
            <a:pPr marL="285750" lvl="0" indent="-285750">
              <a:buFont typeface="Arial" panose="020B0604020202020204" pitchFamily="34" charset="0"/>
              <a:buChar char="•"/>
            </a:pPr>
            <a:r>
              <a:rPr lang="en-US" dirty="0"/>
              <a:t>Belvedere Neighborhood Redevelopment Area</a:t>
            </a:r>
          </a:p>
          <a:p>
            <a:pPr marL="285750" lvl="0" indent="-285750">
              <a:buFont typeface="Arial" panose="020B0604020202020204" pitchFamily="34" charset="0"/>
              <a:buChar char="•"/>
            </a:pPr>
            <a:r>
              <a:rPr lang="en-US" dirty="0"/>
              <a:t>Booker Washington Heights Redevelopment Area</a:t>
            </a:r>
          </a:p>
          <a:p>
            <a:pPr marL="285750" lvl="0" indent="-285750">
              <a:buFont typeface="Arial" panose="020B0604020202020204" pitchFamily="34" charset="0"/>
              <a:buChar char="•"/>
            </a:pPr>
            <a:r>
              <a:rPr lang="en-US" dirty="0"/>
              <a:t>Brandon Acres-Cedar Terrace Redevelopment Area</a:t>
            </a:r>
          </a:p>
          <a:p>
            <a:pPr marL="285750" lvl="0" indent="-285750">
              <a:buFont typeface="Arial" panose="020B0604020202020204" pitchFamily="34" charset="0"/>
              <a:buChar char="•"/>
            </a:pPr>
            <a:r>
              <a:rPr lang="en-US" dirty="0"/>
              <a:t>Eau Claire Redevelopment Area</a:t>
            </a:r>
          </a:p>
          <a:p>
            <a:pPr marL="285750" lvl="0" indent="-285750">
              <a:buFont typeface="Arial" panose="020B0604020202020204" pitchFamily="34" charset="0"/>
              <a:buChar char="•"/>
            </a:pPr>
            <a:r>
              <a:rPr lang="en-US" dirty="0"/>
              <a:t>Edisto Court Redevelopment Area</a:t>
            </a:r>
          </a:p>
          <a:p>
            <a:pPr marL="285750" lvl="0" indent="-285750">
              <a:buFont typeface="Arial" panose="020B0604020202020204" pitchFamily="34" charset="0"/>
              <a:buChar char="•"/>
            </a:pPr>
            <a:r>
              <a:rPr lang="en-US" dirty="0"/>
              <a:t>King/Lyon Street Redevelopment Area</a:t>
            </a:r>
          </a:p>
          <a:p>
            <a:pPr marL="285750" lvl="0" indent="-285750">
              <a:buFont typeface="Arial" panose="020B0604020202020204" pitchFamily="34" charset="0"/>
              <a:buChar char="•"/>
            </a:pPr>
            <a:r>
              <a:rPr lang="en-US" dirty="0"/>
              <a:t>Pinehurst Redevelopment Area</a:t>
            </a:r>
          </a:p>
        </p:txBody>
      </p:sp>
      <p:sp>
        <p:nvSpPr>
          <p:cNvPr id="8" name="Rectangle 7"/>
          <p:cNvSpPr/>
          <p:nvPr/>
        </p:nvSpPr>
        <p:spPr>
          <a:xfrm>
            <a:off x="802529" y="3878820"/>
            <a:ext cx="9078433" cy="1200329"/>
          </a:xfrm>
          <a:prstGeom prst="rect">
            <a:avLst/>
          </a:prstGeom>
        </p:spPr>
        <p:txBody>
          <a:bodyPr wrap="square">
            <a:spAutoFit/>
          </a:bodyPr>
          <a:lstStyle/>
          <a:p>
            <a:pPr marL="285750" indent="-285750">
              <a:buFont typeface="Wingdings" panose="05000000000000000000" pitchFamily="2" charset="2"/>
              <a:buChar char="Ø"/>
            </a:pPr>
            <a:r>
              <a:rPr lang="en-US" sz="2400" dirty="0" smtClean="0"/>
              <a:t>Over </a:t>
            </a:r>
            <a:r>
              <a:rPr lang="en-US" sz="2400" dirty="0"/>
              <a:t>ninety-five (95%) percent of designated CDBG funds </a:t>
            </a:r>
            <a:r>
              <a:rPr lang="en-US" sz="2400" dirty="0" smtClean="0"/>
              <a:t>projected to </a:t>
            </a:r>
            <a:r>
              <a:rPr lang="en-US" sz="2400" dirty="0"/>
              <a:t>assist Low-Moderate Income (LMI) persons. </a:t>
            </a:r>
            <a:endParaRPr lang="en-US" sz="2400" dirty="0" smtClean="0"/>
          </a:p>
          <a:p>
            <a:pPr marL="285750" indent="-285750">
              <a:buFont typeface="Wingdings" panose="05000000000000000000" pitchFamily="2" charset="2"/>
              <a:buChar char="Ø"/>
            </a:pPr>
            <a:r>
              <a:rPr lang="en-US" sz="2400" dirty="0" smtClean="0"/>
              <a:t>70% LMI public benefit</a:t>
            </a:r>
            <a:endParaRPr lang="en-US" sz="2400" dirty="0"/>
          </a:p>
        </p:txBody>
      </p:sp>
      <p:sp>
        <p:nvSpPr>
          <p:cNvPr id="9" name="Footer Placeholder 8"/>
          <p:cNvSpPr>
            <a:spLocks noGrp="1"/>
          </p:cNvSpPr>
          <p:nvPr>
            <p:ph type="ftr" sz="quarter" idx="11"/>
          </p:nvPr>
        </p:nvSpPr>
        <p:spPr/>
        <p:txBody>
          <a:bodyPr/>
          <a:lstStyle/>
          <a:p>
            <a:r>
              <a:rPr lang="en-US" smtClean="0"/>
              <a:t>NCDA Annual Conference      June 22 - 24, 2022</a:t>
            </a:r>
            <a:endParaRPr lang="en-US"/>
          </a:p>
        </p:txBody>
      </p:sp>
      <p:sp>
        <p:nvSpPr>
          <p:cNvPr id="6" name="Slide Number Placeholder 5"/>
          <p:cNvSpPr>
            <a:spLocks noGrp="1"/>
          </p:cNvSpPr>
          <p:nvPr>
            <p:ph type="sldNum" sz="quarter" idx="12"/>
          </p:nvPr>
        </p:nvSpPr>
        <p:spPr/>
        <p:txBody>
          <a:bodyPr/>
          <a:lstStyle/>
          <a:p>
            <a:fld id="{C20F129F-E5E0-AB4B-B2A6-728971C6F4F5}" type="slidenum">
              <a:rPr lang="en-US" smtClean="0"/>
              <a:t>8</a:t>
            </a:fld>
            <a:endParaRPr lang="en-US"/>
          </a:p>
        </p:txBody>
      </p:sp>
    </p:spTree>
    <p:extLst>
      <p:ext uri="{BB962C8B-B14F-4D97-AF65-F5344CB8AC3E}">
        <p14:creationId xmlns:p14="http://schemas.microsoft.com/office/powerpoint/2010/main" val="3106761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ver-bottom.jpg">
            <a:extLst>
              <a:ext uri="{FF2B5EF4-FFF2-40B4-BE49-F238E27FC236}">
                <a16:creationId xmlns:a16="http://schemas.microsoft.com/office/drawing/2014/main" id="{E507A07F-FBD2-0944-9880-C288C895527B}"/>
              </a:ext>
            </a:extLst>
          </p:cNvPr>
          <p:cNvPicPr>
            <a:picLocks noChangeAspect="1"/>
          </p:cNvPicPr>
          <p:nvPr/>
        </p:nvPicPr>
        <p:blipFill>
          <a:blip r:embed="rId2"/>
          <a:srcRect/>
          <a:stretch>
            <a:fillRect/>
          </a:stretch>
        </p:blipFill>
        <p:spPr bwMode="auto">
          <a:xfrm>
            <a:off x="0" y="4699000"/>
            <a:ext cx="12192000" cy="2159000"/>
          </a:xfrm>
          <a:prstGeom prst="rect">
            <a:avLst/>
          </a:prstGeom>
          <a:noFill/>
          <a:ln w="9525">
            <a:noFill/>
            <a:miter lim="800000"/>
            <a:headEnd/>
            <a:tailEnd/>
          </a:ln>
        </p:spPr>
      </p:pic>
      <p:sp>
        <p:nvSpPr>
          <p:cNvPr id="10" name="Title 1">
            <a:extLst>
              <a:ext uri="{FF2B5EF4-FFF2-40B4-BE49-F238E27FC236}">
                <a16:creationId xmlns:a16="http://schemas.microsoft.com/office/drawing/2014/main" id="{2756A93B-29D1-6842-B758-F521FB1E1C19}"/>
              </a:ext>
            </a:extLst>
          </p:cNvPr>
          <p:cNvSpPr txBox="1">
            <a:spLocks/>
          </p:cNvSpPr>
          <p:nvPr/>
        </p:nvSpPr>
        <p:spPr>
          <a:xfrm>
            <a:off x="535709" y="220279"/>
            <a:ext cx="10515600" cy="837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u="sng" dirty="0" smtClean="0">
                <a:solidFill>
                  <a:srgbClr val="0070C0"/>
                </a:solidFill>
              </a:rPr>
              <a:t>CDBG Funded Activities</a:t>
            </a:r>
            <a:endParaRPr lang="en-US" sz="4800" u="sng" dirty="0">
              <a:solidFill>
                <a:srgbClr val="0070C0"/>
              </a:solidFill>
            </a:endParaRPr>
          </a:p>
        </p:txBody>
      </p:sp>
      <p:sp>
        <p:nvSpPr>
          <p:cNvPr id="2" name="Footer Placeholder 1"/>
          <p:cNvSpPr>
            <a:spLocks noGrp="1"/>
          </p:cNvSpPr>
          <p:nvPr>
            <p:ph type="ftr" sz="quarter" idx="11"/>
          </p:nvPr>
        </p:nvSpPr>
        <p:spPr/>
        <p:txBody>
          <a:bodyPr/>
          <a:lstStyle/>
          <a:p>
            <a:r>
              <a:rPr lang="en-US" smtClean="0"/>
              <a:t>NCDA Annual Conference      June 22 - 24, 2022</a:t>
            </a:r>
            <a:endParaRPr lang="en-US"/>
          </a:p>
        </p:txBody>
      </p:sp>
      <p:sp>
        <p:nvSpPr>
          <p:cNvPr id="4" name="TextBox 3"/>
          <p:cNvSpPr txBox="1"/>
          <p:nvPr/>
        </p:nvSpPr>
        <p:spPr>
          <a:xfrm>
            <a:off x="535709" y="1286192"/>
            <a:ext cx="8379229" cy="1477328"/>
          </a:xfrm>
          <a:prstGeom prst="rect">
            <a:avLst/>
          </a:prstGeom>
          <a:noFill/>
        </p:spPr>
        <p:txBody>
          <a:bodyPr wrap="square" rtlCol="0">
            <a:spAutoFit/>
          </a:bodyPr>
          <a:lstStyle/>
          <a:p>
            <a:r>
              <a:rPr lang="en-US" b="1" dirty="0" smtClean="0">
                <a:solidFill>
                  <a:schemeClr val="accent5">
                    <a:lumMod val="75000"/>
                  </a:schemeClr>
                </a:solidFill>
              </a:rPr>
              <a:t>Public Infrastructure &amp; Facilities</a:t>
            </a:r>
          </a:p>
          <a:p>
            <a:endParaRPr lang="en-US" dirty="0"/>
          </a:p>
          <a:p>
            <a:pPr marL="285750" indent="-285750">
              <a:buFont typeface="Wingdings" panose="05000000000000000000" pitchFamily="2" charset="2"/>
              <a:buChar char="Ø"/>
            </a:pPr>
            <a:r>
              <a:rPr lang="en-US" dirty="0" smtClean="0"/>
              <a:t>Parks improvements</a:t>
            </a:r>
          </a:p>
          <a:p>
            <a:pPr marL="285750" indent="-285750">
              <a:buFont typeface="Wingdings" panose="05000000000000000000" pitchFamily="2" charset="2"/>
              <a:buChar char="Ø"/>
            </a:pPr>
            <a:r>
              <a:rPr lang="en-US" dirty="0" smtClean="0"/>
              <a:t>Roads and sidewalks</a:t>
            </a:r>
          </a:p>
          <a:p>
            <a:pPr marL="285750" indent="-285750">
              <a:buFont typeface="Wingdings" panose="05000000000000000000" pitchFamily="2" charset="2"/>
              <a:buChar char="Ø"/>
            </a:pPr>
            <a:r>
              <a:rPr lang="en-US" dirty="0" smtClean="0"/>
              <a:t>Lighting</a:t>
            </a:r>
            <a:endParaRPr lang="en-US" dirty="0"/>
          </a:p>
        </p:txBody>
      </p:sp>
      <p:pic>
        <p:nvPicPr>
          <p:cNvPr id="8" name="Picture 7" descr="C:\Users\dnbookert\AppData\Local\Microsoft\Windows\INetCache\Content.Outlook\5M9Y1VTK\Hyatt Park Before-3.jpg"/>
          <p:cNvPicPr/>
          <p:nvPr/>
        </p:nvPicPr>
        <p:blipFill rotWithShape="1">
          <a:blip r:embed="rId3" cstate="print">
            <a:extLst>
              <a:ext uri="{28A0092B-C50C-407E-A947-70E740481C1C}">
                <a14:useLocalDpi xmlns:a14="http://schemas.microsoft.com/office/drawing/2010/main" val="0"/>
              </a:ext>
            </a:extLst>
          </a:blip>
          <a:srcRect t="4544" b="20523"/>
          <a:stretch/>
        </p:blipFill>
        <p:spPr bwMode="auto">
          <a:xfrm>
            <a:off x="4557716" y="1206054"/>
            <a:ext cx="2398944" cy="1473773"/>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a:extLst>
              <a:ext uri="{28A0092B-C50C-407E-A947-70E740481C1C}">
                <a14:useLocalDpi xmlns:a14="http://schemas.microsoft.com/office/drawing/2010/main" val="0"/>
              </a:ext>
            </a:extLst>
          </a:blip>
          <a:srcRect t="11222"/>
          <a:stretch/>
        </p:blipFill>
        <p:spPr bwMode="auto">
          <a:xfrm>
            <a:off x="7320964" y="1160969"/>
            <a:ext cx="2227941" cy="1518857"/>
          </a:xfrm>
          <a:prstGeom prst="rect">
            <a:avLst/>
          </a:prstGeom>
          <a:noFill/>
          <a:ln>
            <a:noFill/>
          </a:ln>
          <a:extLst>
            <a:ext uri="{53640926-AAD7-44D8-BBD7-CCE9431645EC}">
              <a14:shadowObscured xmlns:a14="http://schemas.microsoft.com/office/drawing/2010/main"/>
            </a:ext>
          </a:extLst>
        </p:spPr>
      </p:pic>
      <p:sp>
        <p:nvSpPr>
          <p:cNvPr id="11" name="Text Box 450"/>
          <p:cNvSpPr txBox="1"/>
          <p:nvPr/>
        </p:nvSpPr>
        <p:spPr>
          <a:xfrm>
            <a:off x="4497587" y="2616751"/>
            <a:ext cx="5123084" cy="24679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400" b="1" dirty="0">
                <a:solidFill>
                  <a:schemeClr val="accent5">
                    <a:lumMod val="75000"/>
                  </a:schemeClr>
                </a:solidFill>
                <a:effectLst/>
                <a:latin typeface="+mj-lt"/>
                <a:ea typeface="Calibri" panose="020F0502020204030204" pitchFamily="34" charset="0"/>
                <a:cs typeface="Times New Roman" panose="02020603050405020304" pitchFamily="18" charset="0"/>
              </a:rPr>
              <a:t>Hyatt Park </a:t>
            </a:r>
            <a:r>
              <a:rPr lang="en-US" sz="1400" dirty="0">
                <a:solidFill>
                  <a:schemeClr val="accent5">
                    <a:lumMod val="75000"/>
                  </a:schemeClr>
                </a:solidFill>
                <a:effectLst/>
                <a:latin typeface="+mj-lt"/>
                <a:ea typeface="Calibri" panose="020F0502020204030204" pitchFamily="34" charset="0"/>
                <a:cs typeface="Times New Roman" panose="02020603050405020304" pitchFamily="18" charset="0"/>
              </a:rPr>
              <a:t>- CDBG - $315,000</a:t>
            </a:r>
            <a:endParaRPr lang="en-US" sz="1100" dirty="0">
              <a:solidFill>
                <a:schemeClr val="accent5">
                  <a:lumMod val="75000"/>
                </a:schemeClr>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chemeClr val="accent5">
                    <a:lumMod val="75000"/>
                  </a:schemeClr>
                </a:solidFill>
                <a:effectLst/>
                <a:latin typeface="+mj-lt"/>
                <a:ea typeface="Calibri" panose="020F0502020204030204" pitchFamily="34" charset="0"/>
                <a:cs typeface="Times New Roman" panose="02020603050405020304" pitchFamily="18" charset="0"/>
              </a:rPr>
              <a:t>Topic/Description</a:t>
            </a:r>
            <a:r>
              <a:rPr lang="en-US" sz="1400" dirty="0">
                <a:effectLst/>
                <a:latin typeface="+mj-lt"/>
                <a:ea typeface="Calibri" panose="020F0502020204030204" pitchFamily="34" charset="0"/>
                <a:cs typeface="Times New Roman" panose="02020603050405020304" pitchFamily="18" charset="0"/>
              </a:rPr>
              <a:t> - Target area is Eau Claire Neighborhood - LMA community. In 2021, the City of Columbia Parks &amp; Recreation department received $315,000.00 in funding from the Community Development Block Grant to help implement a community driven masterplan for Hyatt Park. The funding for this park purchased a new playground, splash pad, and lighting and park gateway entries.  The playground features a climbing globe, hill slides and bouldering with a seat wall located along the perimeter of the play area.</a:t>
            </a:r>
            <a:endParaRPr lang="en-US" sz="1100" dirty="0">
              <a:effectLst/>
              <a:latin typeface="+mj-lt"/>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C20F129F-E5E0-AB4B-B2A6-728971C6F4F5}" type="slidenum">
              <a:rPr lang="en-US" smtClean="0"/>
              <a:t>9</a:t>
            </a:fld>
            <a:endParaRPr lang="en-US"/>
          </a:p>
        </p:txBody>
      </p:sp>
    </p:spTree>
    <p:extLst>
      <p:ext uri="{BB962C8B-B14F-4D97-AF65-F5344CB8AC3E}">
        <p14:creationId xmlns:p14="http://schemas.microsoft.com/office/powerpoint/2010/main" val="1926083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3547</TotalTime>
  <Words>972</Words>
  <Application>Microsoft Office PowerPoint</Application>
  <PresentationFormat>Widescreen</PresentationFormat>
  <Paragraphs>180</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Georgia</vt:lpstr>
      <vt:lpstr>Times New Roman</vt:lpstr>
      <vt:lpstr>Wingdings</vt:lpstr>
      <vt:lpstr>Office Theme</vt:lpstr>
      <vt:lpstr>    Targeting HUD Funds to Areas of Need  </vt:lpstr>
      <vt:lpstr>Community Development Department </vt:lpstr>
      <vt:lpstr>City of Columbia  </vt:lpstr>
      <vt:lpstr>Participating Jurisdiction</vt:lpstr>
      <vt:lpstr>FY2022 HUD Funding Allocations/Revenue</vt:lpstr>
      <vt:lpstr>Other Federal Funding Sources</vt:lpstr>
      <vt:lpstr>5-Year Con Plan Priority Needs &amp;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 2024 Consolidated Plan and  Analysis of Impediments to Fair Housing Choice   Informational Presentation</dc:title>
  <dc:creator>Spencer Christian</dc:creator>
  <cp:lastModifiedBy>Saeed, Gloria</cp:lastModifiedBy>
  <cp:revision>90</cp:revision>
  <dcterms:created xsi:type="dcterms:W3CDTF">2020-02-19T20:20:04Z</dcterms:created>
  <dcterms:modified xsi:type="dcterms:W3CDTF">2022-06-20T16:40:06Z</dcterms:modified>
</cp:coreProperties>
</file>